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 id="257" r:id="rId7"/>
    <p:sldId id="258" r:id="rId8"/>
    <p:sldId id="259" r:id="rId9"/>
    <p:sldId id="260" r:id="rId10"/>
    <p:sldId id="261" r:id="rId11"/>
    <p:sldId id="262" r:id="rId12"/>
    <p:sldId id="263" r:id="rId13"/>
  </p:sldIdLst>
  <p:sldSz cx="7556500" cy="10693400"/>
  <p:notesSz cx="6858000" cy="9144000"/>
  <p:embeddedFontLst>
    <p:embeddedFont>
      <p:font typeface="Neue Montreal" charset="1" panose="00000400000000000000"/>
      <p:regular r:id="rId14"/>
    </p:embeddedFont>
    <p:embeddedFont>
      <p:font typeface="Neue Montreal Bold" charset="1" panose="00000400000000000000"/>
      <p:regular r:id="rId15"/>
    </p:embeddedFont>
    <p:embeddedFont>
      <p:font typeface="Open Sans Light" charset="1" panose="00000000000000000000"/>
      <p:regular r:id="rId16"/>
    </p:embeddedFont>
    <p:embeddedFont>
      <p:font typeface="Open Sans Bold" charset="1" panose="00000000000000000000"/>
      <p:regular r:id="rId17"/>
    </p:embeddedFont>
    <p:embeddedFont>
      <p:font typeface="Open Sans" charset="1" panose="00000000000000000000"/>
      <p:regular r:id="rId1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fonts/font14.fntdata" Type="http://schemas.openxmlformats.org/officeDocument/2006/relationships/font"/><Relationship Id="rId15" Target="fonts/font15.fntdata" Type="http://schemas.openxmlformats.org/officeDocument/2006/relationships/font"/><Relationship Id="rId16" Target="fonts/font16.fntdata" Type="http://schemas.openxmlformats.org/officeDocument/2006/relationships/font"/><Relationship Id="rId17" Target="fonts/font17.fntdata" Type="http://schemas.openxmlformats.org/officeDocument/2006/relationships/font"/><Relationship Id="rId18" Target="fonts/font18.fntdata" Type="http://schemas.openxmlformats.org/officeDocument/2006/relationships/font"/><Relationship Id="rId2" Target="presProps.xml" Type="http://schemas.openxmlformats.org/officeDocument/2006/relationships/presProps"/><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jpeg" Type="http://schemas.openxmlformats.org/officeDocument/2006/relationships/image"/><Relationship Id="rId3" Target="../media/image3.png" Type="http://schemas.openxmlformats.org/officeDocument/2006/relationships/image"/><Relationship Id="rId4" Target="../media/image4.svg" Type="http://schemas.openxmlformats.org/officeDocument/2006/relationships/image"/><Relationship Id="rId5" Target="../media/image1.pn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5.jpeg" Type="http://schemas.openxmlformats.org/officeDocument/2006/relationships/image"/><Relationship Id="rId3" Target="../media/image6.pn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7.jpeg" Type="http://schemas.openxmlformats.org/officeDocument/2006/relationships/image"/><Relationship Id="rId3" Target="../media/image1.pn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7.jpeg" Type="http://schemas.openxmlformats.org/officeDocument/2006/relationships/image"/><Relationship Id="rId3" Target="../media/image1.pn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8.jpeg" Type="http://schemas.openxmlformats.org/officeDocument/2006/relationships/image"/><Relationship Id="rId3" Target="../media/image3.png" Type="http://schemas.openxmlformats.org/officeDocument/2006/relationships/image"/><Relationship Id="rId4" Target="../media/image4.svg" Type="http://schemas.openxmlformats.org/officeDocument/2006/relationships/image"/><Relationship Id="rId5" Target="../media/image1.png" Type="http://schemas.openxmlformats.org/officeDocument/2006/relationships/image"/><Relationship Id="rId6" Target="../media/image9.png" Type="http://schemas.openxmlformats.org/officeDocument/2006/relationships/image"/><Relationship Id="rId7" Target="../media/image10.sv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8.png" Type="http://schemas.openxmlformats.org/officeDocument/2006/relationships/image"/><Relationship Id="rId11" Target="../media/image19.svg" Type="http://schemas.openxmlformats.org/officeDocument/2006/relationships/image"/><Relationship Id="rId2" Target="../media/image11.jpeg" Type="http://schemas.openxmlformats.org/officeDocument/2006/relationships/image"/><Relationship Id="rId3" Target="../media/image12.png" Type="http://schemas.openxmlformats.org/officeDocument/2006/relationships/image"/><Relationship Id="rId4" Target="../media/image13.svg" Type="http://schemas.openxmlformats.org/officeDocument/2006/relationships/image"/><Relationship Id="rId5" Target="../media/image14.png" Type="http://schemas.openxmlformats.org/officeDocument/2006/relationships/image"/><Relationship Id="rId6" Target="../media/image15.svg" Type="http://schemas.openxmlformats.org/officeDocument/2006/relationships/image"/><Relationship Id="rId7" Target="../media/image16.png" Type="http://schemas.openxmlformats.org/officeDocument/2006/relationships/image"/><Relationship Id="rId8" Target="../media/image17.svg" Type="http://schemas.openxmlformats.org/officeDocument/2006/relationships/image"/><Relationship Id="rId9" Target="../media/image1.pn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bg>
      <p:bgPr>
        <a:solidFill>
          <a:srgbClr val="F0F0F0"/>
        </a:solidFill>
      </p:bgPr>
    </p:bg>
    <p:spTree>
      <p:nvGrpSpPr>
        <p:cNvPr id="1" name=""/>
        <p:cNvGrpSpPr/>
        <p:nvPr/>
      </p:nvGrpSpPr>
      <p:grpSpPr>
        <a:xfrm>
          <a:off x="0" y="0"/>
          <a:ext cx="0" cy="0"/>
          <a:chOff x="0" y="0"/>
          <a:chExt cx="0" cy="0"/>
        </a:xfrm>
      </p:grpSpPr>
      <p:grpSp>
        <p:nvGrpSpPr>
          <p:cNvPr name="Group 2" id="2"/>
          <p:cNvGrpSpPr/>
          <p:nvPr/>
        </p:nvGrpSpPr>
        <p:grpSpPr>
          <a:xfrm rot="0">
            <a:off x="-200780" y="8599829"/>
            <a:ext cx="7961560" cy="2268000"/>
            <a:chOff x="0" y="0"/>
            <a:chExt cx="2853243" cy="812800"/>
          </a:xfrm>
        </p:grpSpPr>
        <p:sp>
          <p:nvSpPr>
            <p:cNvPr name="Freeform 3" id="3"/>
            <p:cNvSpPr/>
            <p:nvPr/>
          </p:nvSpPr>
          <p:spPr>
            <a:xfrm flipH="false" flipV="false" rot="0">
              <a:off x="0" y="0"/>
              <a:ext cx="2853243" cy="812800"/>
            </a:xfrm>
            <a:custGeom>
              <a:avLst/>
              <a:gdLst/>
              <a:ahLst/>
              <a:cxnLst/>
              <a:rect r="r" b="b" t="t" l="l"/>
              <a:pathLst>
                <a:path h="812800" w="2853243">
                  <a:moveTo>
                    <a:pt x="0" y="0"/>
                  </a:moveTo>
                  <a:lnTo>
                    <a:pt x="2853243" y="0"/>
                  </a:lnTo>
                  <a:lnTo>
                    <a:pt x="2853243" y="812800"/>
                  </a:lnTo>
                  <a:lnTo>
                    <a:pt x="0" y="812800"/>
                  </a:lnTo>
                  <a:close/>
                </a:path>
              </a:pathLst>
            </a:custGeom>
            <a:solidFill>
              <a:srgbClr val="296B8B"/>
            </a:solidFill>
          </p:spPr>
        </p:sp>
        <p:sp>
          <p:nvSpPr>
            <p:cNvPr name="TextBox 4" id="4"/>
            <p:cNvSpPr txBox="true"/>
            <p:nvPr/>
          </p:nvSpPr>
          <p:spPr>
            <a:xfrm>
              <a:off x="0" y="0"/>
              <a:ext cx="2853243" cy="812800"/>
            </a:xfrm>
            <a:prstGeom prst="rect">
              <a:avLst/>
            </a:prstGeom>
          </p:spPr>
          <p:txBody>
            <a:bodyPr anchor="ctr" rtlCol="false" tIns="50800" lIns="50800" bIns="50800" rIns="50800"/>
            <a:lstStyle/>
            <a:p>
              <a:pPr algn="ctr">
                <a:lnSpc>
                  <a:spcPts val="1680"/>
                </a:lnSpc>
              </a:pPr>
            </a:p>
          </p:txBody>
        </p:sp>
      </p:grpSp>
      <p:sp>
        <p:nvSpPr>
          <p:cNvPr name="Freeform 5" id="5"/>
          <p:cNvSpPr/>
          <p:nvPr/>
        </p:nvSpPr>
        <p:spPr>
          <a:xfrm flipH="false" flipV="false" rot="0">
            <a:off x="808942" y="756000"/>
            <a:ext cx="1711058" cy="601150"/>
          </a:xfrm>
          <a:custGeom>
            <a:avLst/>
            <a:gdLst/>
            <a:ahLst/>
            <a:cxnLst/>
            <a:rect r="r" b="b" t="t" l="l"/>
            <a:pathLst>
              <a:path h="601150" w="1711058">
                <a:moveTo>
                  <a:pt x="0" y="0"/>
                </a:moveTo>
                <a:lnTo>
                  <a:pt x="1711058" y="0"/>
                </a:lnTo>
                <a:lnTo>
                  <a:pt x="1711058" y="601150"/>
                </a:lnTo>
                <a:lnTo>
                  <a:pt x="0" y="601150"/>
                </a:lnTo>
                <a:lnTo>
                  <a:pt x="0" y="0"/>
                </a:lnTo>
                <a:close/>
              </a:path>
            </a:pathLst>
          </a:custGeom>
          <a:blipFill>
            <a:blip r:embed="rId2"/>
            <a:stretch>
              <a:fillRect l="-11303" t="-127943" r="-14533" b="-130228"/>
            </a:stretch>
          </a:blipFill>
        </p:spPr>
      </p:sp>
      <p:sp>
        <p:nvSpPr>
          <p:cNvPr name="TextBox 6" id="6"/>
          <p:cNvSpPr txBox="true"/>
          <p:nvPr/>
        </p:nvSpPr>
        <p:spPr>
          <a:xfrm rot="0">
            <a:off x="720000" y="2820150"/>
            <a:ext cx="5820495" cy="3122937"/>
          </a:xfrm>
          <a:prstGeom prst="rect">
            <a:avLst/>
          </a:prstGeom>
        </p:spPr>
        <p:txBody>
          <a:bodyPr anchor="t" rtlCol="false" tIns="0" lIns="0" bIns="0" rIns="0">
            <a:spAutoFit/>
          </a:bodyPr>
          <a:lstStyle/>
          <a:p>
            <a:pPr algn="l">
              <a:lnSpc>
                <a:spcPts val="8140"/>
              </a:lnSpc>
            </a:pPr>
            <a:r>
              <a:rPr lang="en-US" sz="7400">
                <a:solidFill>
                  <a:srgbClr val="296B8B"/>
                </a:solidFill>
                <a:latin typeface="Neue Montreal"/>
                <a:ea typeface="Neue Montreal"/>
                <a:cs typeface="Neue Montreal"/>
                <a:sym typeface="Neue Montreal"/>
              </a:rPr>
              <a:t>AI </a:t>
            </a:r>
          </a:p>
          <a:p>
            <a:pPr algn="l">
              <a:lnSpc>
                <a:spcPts val="8140"/>
              </a:lnSpc>
            </a:pPr>
            <a:r>
              <a:rPr lang="en-US" sz="7400">
                <a:solidFill>
                  <a:srgbClr val="296B8B"/>
                </a:solidFill>
                <a:latin typeface="Neue Montreal"/>
                <a:ea typeface="Neue Montreal"/>
                <a:cs typeface="Neue Montreal"/>
                <a:sym typeface="Neue Montreal"/>
              </a:rPr>
              <a:t>APPLICATION</a:t>
            </a:r>
          </a:p>
          <a:p>
            <a:pPr algn="l">
              <a:lnSpc>
                <a:spcPts val="8140"/>
              </a:lnSpc>
            </a:pPr>
            <a:r>
              <a:rPr lang="en-US" sz="7400">
                <a:solidFill>
                  <a:srgbClr val="296B8B"/>
                </a:solidFill>
                <a:latin typeface="Neue Montreal"/>
                <a:ea typeface="Neue Montreal"/>
                <a:cs typeface="Neue Montreal"/>
                <a:sym typeface="Neue Montreal"/>
              </a:rPr>
              <a:t>SERVICES</a:t>
            </a:r>
          </a:p>
        </p:txBody>
      </p:sp>
      <p:sp>
        <p:nvSpPr>
          <p:cNvPr name="TextBox 7" id="7"/>
          <p:cNvSpPr txBox="true"/>
          <p:nvPr/>
        </p:nvSpPr>
        <p:spPr>
          <a:xfrm rot="0">
            <a:off x="3960000" y="977175"/>
            <a:ext cx="2880000" cy="209550"/>
          </a:xfrm>
          <a:prstGeom prst="rect">
            <a:avLst/>
          </a:prstGeom>
        </p:spPr>
        <p:txBody>
          <a:bodyPr anchor="t" rtlCol="false" tIns="0" lIns="0" bIns="0" rIns="0">
            <a:spAutoFit/>
          </a:bodyPr>
          <a:lstStyle/>
          <a:p>
            <a:pPr algn="r">
              <a:lnSpc>
                <a:spcPts val="1680"/>
              </a:lnSpc>
            </a:pPr>
            <a:r>
              <a:rPr lang="en-US" sz="1400" b="true">
                <a:solidFill>
                  <a:srgbClr val="296B8B"/>
                </a:solidFill>
                <a:latin typeface="Neue Montreal Bold"/>
                <a:ea typeface="Neue Montreal Bold"/>
                <a:cs typeface="Neue Montreal Bold"/>
                <a:sym typeface="Neue Montreal Bold"/>
              </a:rPr>
              <a:t>2025</a:t>
            </a:r>
          </a:p>
        </p:txBody>
      </p:sp>
      <p:sp>
        <p:nvSpPr>
          <p:cNvPr name="TextBox 8" id="8"/>
          <p:cNvSpPr txBox="true"/>
          <p:nvPr/>
        </p:nvSpPr>
        <p:spPr>
          <a:xfrm rot="0">
            <a:off x="720000" y="9265979"/>
            <a:ext cx="2880000" cy="323850"/>
          </a:xfrm>
          <a:prstGeom prst="rect">
            <a:avLst/>
          </a:prstGeom>
        </p:spPr>
        <p:txBody>
          <a:bodyPr anchor="t" rtlCol="false" tIns="0" lIns="0" bIns="0" rIns="0">
            <a:spAutoFit/>
          </a:bodyPr>
          <a:lstStyle/>
          <a:p>
            <a:pPr algn="l">
              <a:lnSpc>
                <a:spcPts val="2520"/>
              </a:lnSpc>
            </a:pPr>
            <a:r>
              <a:rPr lang="en-US" sz="2100">
                <a:solidFill>
                  <a:srgbClr val="FFFFFF"/>
                </a:solidFill>
                <a:latin typeface="Neue Montreal"/>
                <a:ea typeface="Neue Montreal"/>
                <a:cs typeface="Neue Montreal"/>
                <a:sym typeface="Neue Montreal"/>
              </a:rPr>
              <a:t>Created By</a:t>
            </a:r>
          </a:p>
        </p:txBody>
      </p:sp>
      <p:sp>
        <p:nvSpPr>
          <p:cNvPr name="TextBox 9" id="9"/>
          <p:cNvSpPr txBox="true"/>
          <p:nvPr/>
        </p:nvSpPr>
        <p:spPr>
          <a:xfrm rot="0">
            <a:off x="720000" y="9648150"/>
            <a:ext cx="2880000" cy="323850"/>
          </a:xfrm>
          <a:prstGeom prst="rect">
            <a:avLst/>
          </a:prstGeom>
        </p:spPr>
        <p:txBody>
          <a:bodyPr anchor="t" rtlCol="false" tIns="0" lIns="0" bIns="0" rIns="0">
            <a:spAutoFit/>
          </a:bodyPr>
          <a:lstStyle/>
          <a:p>
            <a:pPr algn="l">
              <a:lnSpc>
                <a:spcPts val="2520"/>
              </a:lnSpc>
            </a:pPr>
            <a:r>
              <a:rPr lang="en-US" sz="2100" b="true">
                <a:solidFill>
                  <a:srgbClr val="FFFFFF"/>
                </a:solidFill>
                <a:latin typeface="Neue Montreal Bold"/>
                <a:ea typeface="Neue Montreal Bold"/>
                <a:cs typeface="Neue Montreal Bold"/>
                <a:sym typeface="Neue Montreal Bold"/>
              </a:rPr>
              <a:t>CYBS INNOVATIONS</a:t>
            </a:r>
          </a:p>
        </p:txBody>
      </p:sp>
      <p:sp>
        <p:nvSpPr>
          <p:cNvPr name="TextBox 10" id="10"/>
          <p:cNvSpPr txBox="true"/>
          <p:nvPr/>
        </p:nvSpPr>
        <p:spPr>
          <a:xfrm rot="0">
            <a:off x="756000" y="6520866"/>
            <a:ext cx="6048000" cy="800100"/>
          </a:xfrm>
          <a:prstGeom prst="rect">
            <a:avLst/>
          </a:prstGeom>
        </p:spPr>
        <p:txBody>
          <a:bodyPr anchor="t" rtlCol="false" tIns="0" lIns="0" bIns="0" rIns="0">
            <a:spAutoFit/>
          </a:bodyPr>
          <a:lstStyle/>
          <a:p>
            <a:pPr algn="l">
              <a:lnSpc>
                <a:spcPts val="2118"/>
              </a:lnSpc>
              <a:spcBef>
                <a:spcPct val="0"/>
              </a:spcBef>
            </a:pPr>
            <a:r>
              <a:rPr lang="en-US" sz="1765">
                <a:solidFill>
                  <a:srgbClr val="296B8B"/>
                </a:solidFill>
                <a:latin typeface="Neue Montreal"/>
                <a:ea typeface="Neue Montreal"/>
                <a:cs typeface="Neue Montreal"/>
                <a:sym typeface="Neue Montreal"/>
              </a:rPr>
              <a:t>Boost your business with AI! Our AI application services help automate tasks, improve decision-making, and drive growth. Let’s make AI work for you!</a:t>
            </a:r>
          </a:p>
        </p:txBody>
      </p:sp>
      <p:sp>
        <p:nvSpPr>
          <p:cNvPr name="AutoShape 11" id="11"/>
          <p:cNvSpPr/>
          <p:nvPr/>
        </p:nvSpPr>
        <p:spPr>
          <a:xfrm>
            <a:off x="0" y="2079179"/>
            <a:ext cx="7760780" cy="0"/>
          </a:xfrm>
          <a:prstGeom prst="line">
            <a:avLst/>
          </a:prstGeom>
          <a:ln cap="flat" w="38100">
            <a:solidFill>
              <a:srgbClr val="5DB0C1"/>
            </a:solidFill>
            <a:prstDash val="solid"/>
            <a:headEnd type="none" len="sm" w="sm"/>
            <a:tailEnd type="none" len="sm" w="sm"/>
          </a:ln>
        </p:spPr>
      </p:sp>
    </p:spTree>
  </p:cSld>
  <p:clrMapOvr>
    <a:masterClrMapping/>
  </p:clrMapOvr>
</p:sld>
</file>

<file path=ppt/slides/slide2.xml><?xml version="1.0" encoding="utf-8"?>
<p:sld xmlns:p="http://schemas.openxmlformats.org/presentationml/2006/main" xmlns:a="http://schemas.openxmlformats.org/drawingml/2006/main">
  <p:cSld>
    <p:bg>
      <p:bgPr>
        <a:solidFill>
          <a:srgbClr val="F0F0F0"/>
        </a:solidFill>
      </p:bgPr>
    </p:bg>
    <p:spTree>
      <p:nvGrpSpPr>
        <p:cNvPr id="1" name=""/>
        <p:cNvGrpSpPr/>
        <p:nvPr/>
      </p:nvGrpSpPr>
      <p:grpSpPr>
        <a:xfrm>
          <a:off x="0" y="0"/>
          <a:ext cx="0" cy="0"/>
          <a:chOff x="0" y="0"/>
          <a:chExt cx="0" cy="0"/>
        </a:xfrm>
      </p:grpSpPr>
      <p:sp>
        <p:nvSpPr>
          <p:cNvPr name="TextBox 2" id="2"/>
          <p:cNvSpPr txBox="true"/>
          <p:nvPr/>
        </p:nvSpPr>
        <p:spPr>
          <a:xfrm rot="0">
            <a:off x="720000" y="2186045"/>
            <a:ext cx="5400000" cy="1795780"/>
          </a:xfrm>
          <a:prstGeom prst="rect">
            <a:avLst/>
          </a:prstGeom>
        </p:spPr>
        <p:txBody>
          <a:bodyPr anchor="t" rtlCol="false" tIns="0" lIns="0" bIns="0" rIns="0">
            <a:spAutoFit/>
          </a:bodyPr>
          <a:lstStyle/>
          <a:p>
            <a:pPr algn="l">
              <a:lnSpc>
                <a:spcPts val="7039"/>
              </a:lnSpc>
            </a:pPr>
            <a:r>
              <a:rPr lang="en-US" sz="6399">
                <a:solidFill>
                  <a:srgbClr val="296B8B"/>
                </a:solidFill>
                <a:latin typeface="Neue Montreal"/>
                <a:ea typeface="Neue Montreal"/>
                <a:cs typeface="Neue Montreal"/>
                <a:sym typeface="Neue Montreal"/>
              </a:rPr>
              <a:t>Table of Contents</a:t>
            </a:r>
          </a:p>
        </p:txBody>
      </p:sp>
      <p:sp>
        <p:nvSpPr>
          <p:cNvPr name="TextBox 3" id="3"/>
          <p:cNvSpPr txBox="true"/>
          <p:nvPr/>
        </p:nvSpPr>
        <p:spPr>
          <a:xfrm rot="0">
            <a:off x="720000" y="5401050"/>
            <a:ext cx="1800000" cy="313690"/>
          </a:xfrm>
          <a:prstGeom prst="rect">
            <a:avLst/>
          </a:prstGeom>
        </p:spPr>
        <p:txBody>
          <a:bodyPr anchor="t" rtlCol="false" tIns="0" lIns="0" bIns="0" rIns="0">
            <a:spAutoFit/>
          </a:bodyPr>
          <a:lstStyle/>
          <a:p>
            <a:pPr algn="l">
              <a:lnSpc>
                <a:spcPts val="2420"/>
              </a:lnSpc>
            </a:pPr>
            <a:r>
              <a:rPr lang="en-US" sz="2200">
                <a:solidFill>
                  <a:srgbClr val="296B8B"/>
                </a:solidFill>
                <a:latin typeface="Neue Montreal"/>
                <a:ea typeface="Neue Montreal"/>
                <a:cs typeface="Neue Montreal"/>
                <a:sym typeface="Neue Montreal"/>
              </a:rPr>
              <a:t>Introduction</a:t>
            </a:r>
          </a:p>
        </p:txBody>
      </p:sp>
      <p:sp>
        <p:nvSpPr>
          <p:cNvPr name="TextBox 4" id="4"/>
          <p:cNvSpPr txBox="true"/>
          <p:nvPr/>
        </p:nvSpPr>
        <p:spPr>
          <a:xfrm rot="0">
            <a:off x="2880000" y="5401050"/>
            <a:ext cx="720000" cy="344805"/>
          </a:xfrm>
          <a:prstGeom prst="rect">
            <a:avLst/>
          </a:prstGeom>
        </p:spPr>
        <p:txBody>
          <a:bodyPr anchor="t" rtlCol="false" tIns="0" lIns="0" bIns="0" rIns="0">
            <a:spAutoFit/>
          </a:bodyPr>
          <a:lstStyle/>
          <a:p>
            <a:pPr algn="r">
              <a:lnSpc>
                <a:spcPts val="2640"/>
              </a:lnSpc>
            </a:pPr>
            <a:r>
              <a:rPr lang="en-US" sz="2400">
                <a:solidFill>
                  <a:srgbClr val="296B8B"/>
                </a:solidFill>
                <a:latin typeface="Neue Montreal"/>
                <a:ea typeface="Neue Montreal"/>
                <a:cs typeface="Neue Montreal"/>
                <a:sym typeface="Neue Montreal"/>
              </a:rPr>
              <a:t>01</a:t>
            </a:r>
          </a:p>
        </p:txBody>
      </p:sp>
      <p:sp>
        <p:nvSpPr>
          <p:cNvPr name="TextBox 5" id="5"/>
          <p:cNvSpPr txBox="true"/>
          <p:nvPr/>
        </p:nvSpPr>
        <p:spPr>
          <a:xfrm rot="0">
            <a:off x="3960000" y="5401050"/>
            <a:ext cx="2370403" cy="618490"/>
          </a:xfrm>
          <a:prstGeom prst="rect">
            <a:avLst/>
          </a:prstGeom>
        </p:spPr>
        <p:txBody>
          <a:bodyPr anchor="t" rtlCol="false" tIns="0" lIns="0" bIns="0" rIns="0">
            <a:spAutoFit/>
          </a:bodyPr>
          <a:lstStyle/>
          <a:p>
            <a:pPr algn="l">
              <a:lnSpc>
                <a:spcPts val="2420"/>
              </a:lnSpc>
            </a:pPr>
            <a:r>
              <a:rPr lang="en-US" sz="2200">
                <a:solidFill>
                  <a:srgbClr val="296B8B"/>
                </a:solidFill>
                <a:latin typeface="Neue Montreal"/>
                <a:ea typeface="Neue Montreal"/>
                <a:cs typeface="Neue Montreal"/>
                <a:sym typeface="Neue Montreal"/>
              </a:rPr>
              <a:t>Why Choose Cybs Innovations?</a:t>
            </a:r>
          </a:p>
        </p:txBody>
      </p:sp>
      <p:sp>
        <p:nvSpPr>
          <p:cNvPr name="TextBox 6" id="6"/>
          <p:cNvSpPr txBox="true"/>
          <p:nvPr/>
        </p:nvSpPr>
        <p:spPr>
          <a:xfrm rot="0">
            <a:off x="6120000" y="5401050"/>
            <a:ext cx="720000" cy="344805"/>
          </a:xfrm>
          <a:prstGeom prst="rect">
            <a:avLst/>
          </a:prstGeom>
        </p:spPr>
        <p:txBody>
          <a:bodyPr anchor="t" rtlCol="false" tIns="0" lIns="0" bIns="0" rIns="0">
            <a:spAutoFit/>
          </a:bodyPr>
          <a:lstStyle/>
          <a:p>
            <a:pPr algn="r">
              <a:lnSpc>
                <a:spcPts val="2640"/>
              </a:lnSpc>
            </a:pPr>
            <a:r>
              <a:rPr lang="en-US" sz="2400">
                <a:solidFill>
                  <a:srgbClr val="296B8B"/>
                </a:solidFill>
                <a:latin typeface="Neue Montreal"/>
                <a:ea typeface="Neue Montreal"/>
                <a:cs typeface="Neue Montreal"/>
                <a:sym typeface="Neue Montreal"/>
              </a:rPr>
              <a:t>02</a:t>
            </a:r>
          </a:p>
        </p:txBody>
      </p:sp>
      <p:sp>
        <p:nvSpPr>
          <p:cNvPr name="TextBox 7" id="7"/>
          <p:cNvSpPr txBox="true"/>
          <p:nvPr/>
        </p:nvSpPr>
        <p:spPr>
          <a:xfrm rot="0">
            <a:off x="720000" y="6812748"/>
            <a:ext cx="2700000" cy="618490"/>
          </a:xfrm>
          <a:prstGeom prst="rect">
            <a:avLst/>
          </a:prstGeom>
        </p:spPr>
        <p:txBody>
          <a:bodyPr anchor="t" rtlCol="false" tIns="0" lIns="0" bIns="0" rIns="0">
            <a:spAutoFit/>
          </a:bodyPr>
          <a:lstStyle/>
          <a:p>
            <a:pPr algn="l">
              <a:lnSpc>
                <a:spcPts val="2420"/>
              </a:lnSpc>
            </a:pPr>
            <a:r>
              <a:rPr lang="en-US" sz="2200">
                <a:solidFill>
                  <a:srgbClr val="296B8B"/>
                </a:solidFill>
                <a:latin typeface="Neue Montreal"/>
                <a:ea typeface="Neue Montreal"/>
                <a:cs typeface="Neue Montreal"/>
                <a:sym typeface="Neue Montreal"/>
              </a:rPr>
              <a:t>Our AI Development Services</a:t>
            </a:r>
          </a:p>
        </p:txBody>
      </p:sp>
      <p:sp>
        <p:nvSpPr>
          <p:cNvPr name="TextBox 8" id="8"/>
          <p:cNvSpPr txBox="true"/>
          <p:nvPr/>
        </p:nvSpPr>
        <p:spPr>
          <a:xfrm rot="0">
            <a:off x="2880000" y="6812748"/>
            <a:ext cx="720000" cy="344805"/>
          </a:xfrm>
          <a:prstGeom prst="rect">
            <a:avLst/>
          </a:prstGeom>
        </p:spPr>
        <p:txBody>
          <a:bodyPr anchor="t" rtlCol="false" tIns="0" lIns="0" bIns="0" rIns="0">
            <a:spAutoFit/>
          </a:bodyPr>
          <a:lstStyle/>
          <a:p>
            <a:pPr algn="r">
              <a:lnSpc>
                <a:spcPts val="2640"/>
              </a:lnSpc>
            </a:pPr>
            <a:r>
              <a:rPr lang="en-US" sz="2400">
                <a:solidFill>
                  <a:srgbClr val="296B8B"/>
                </a:solidFill>
                <a:latin typeface="Neue Montreal"/>
                <a:ea typeface="Neue Montreal"/>
                <a:cs typeface="Neue Montreal"/>
                <a:sym typeface="Neue Montreal"/>
              </a:rPr>
              <a:t>03</a:t>
            </a:r>
          </a:p>
        </p:txBody>
      </p:sp>
      <p:sp>
        <p:nvSpPr>
          <p:cNvPr name="TextBox 9" id="9"/>
          <p:cNvSpPr txBox="true"/>
          <p:nvPr/>
        </p:nvSpPr>
        <p:spPr>
          <a:xfrm rot="0">
            <a:off x="3960000" y="6812748"/>
            <a:ext cx="2520000" cy="618490"/>
          </a:xfrm>
          <a:prstGeom prst="rect">
            <a:avLst/>
          </a:prstGeom>
        </p:spPr>
        <p:txBody>
          <a:bodyPr anchor="t" rtlCol="false" tIns="0" lIns="0" bIns="0" rIns="0">
            <a:spAutoFit/>
          </a:bodyPr>
          <a:lstStyle/>
          <a:p>
            <a:pPr algn="l">
              <a:lnSpc>
                <a:spcPts val="2420"/>
              </a:lnSpc>
            </a:pPr>
            <a:r>
              <a:rPr lang="en-US" sz="2200">
                <a:solidFill>
                  <a:srgbClr val="296B8B"/>
                </a:solidFill>
                <a:latin typeface="Neue Montreal"/>
                <a:ea typeface="Neue Montreal"/>
                <a:cs typeface="Neue Montreal"/>
                <a:sym typeface="Neue Montreal"/>
              </a:rPr>
              <a:t>Our AI Development Services</a:t>
            </a:r>
          </a:p>
        </p:txBody>
      </p:sp>
      <p:sp>
        <p:nvSpPr>
          <p:cNvPr name="TextBox 10" id="10"/>
          <p:cNvSpPr txBox="true"/>
          <p:nvPr/>
        </p:nvSpPr>
        <p:spPr>
          <a:xfrm rot="0">
            <a:off x="6120000" y="6812748"/>
            <a:ext cx="720000" cy="344805"/>
          </a:xfrm>
          <a:prstGeom prst="rect">
            <a:avLst/>
          </a:prstGeom>
        </p:spPr>
        <p:txBody>
          <a:bodyPr anchor="t" rtlCol="false" tIns="0" lIns="0" bIns="0" rIns="0">
            <a:spAutoFit/>
          </a:bodyPr>
          <a:lstStyle/>
          <a:p>
            <a:pPr algn="r">
              <a:lnSpc>
                <a:spcPts val="2640"/>
              </a:lnSpc>
            </a:pPr>
            <a:r>
              <a:rPr lang="en-US" sz="2400">
                <a:solidFill>
                  <a:srgbClr val="296B8B"/>
                </a:solidFill>
                <a:latin typeface="Neue Montreal"/>
                <a:ea typeface="Neue Montreal"/>
                <a:cs typeface="Neue Montreal"/>
                <a:sym typeface="Neue Montreal"/>
              </a:rPr>
              <a:t>04</a:t>
            </a:r>
          </a:p>
        </p:txBody>
      </p:sp>
      <p:sp>
        <p:nvSpPr>
          <p:cNvPr name="TextBox 11" id="11"/>
          <p:cNvSpPr txBox="true"/>
          <p:nvPr/>
        </p:nvSpPr>
        <p:spPr>
          <a:xfrm rot="0">
            <a:off x="720000" y="8224447"/>
            <a:ext cx="1800000" cy="618490"/>
          </a:xfrm>
          <a:prstGeom prst="rect">
            <a:avLst/>
          </a:prstGeom>
        </p:spPr>
        <p:txBody>
          <a:bodyPr anchor="t" rtlCol="false" tIns="0" lIns="0" bIns="0" rIns="0">
            <a:spAutoFit/>
          </a:bodyPr>
          <a:lstStyle/>
          <a:p>
            <a:pPr algn="l">
              <a:lnSpc>
                <a:spcPts val="2420"/>
              </a:lnSpc>
            </a:pPr>
            <a:r>
              <a:rPr lang="en-US" sz="2200">
                <a:solidFill>
                  <a:srgbClr val="296B8B"/>
                </a:solidFill>
                <a:latin typeface="Neue Montreal"/>
                <a:ea typeface="Neue Montreal"/>
                <a:cs typeface="Neue Montreal"/>
                <a:sym typeface="Neue Montreal"/>
              </a:rPr>
              <a:t>Industries We Serve</a:t>
            </a:r>
          </a:p>
        </p:txBody>
      </p:sp>
      <p:sp>
        <p:nvSpPr>
          <p:cNvPr name="TextBox 12" id="12"/>
          <p:cNvSpPr txBox="true"/>
          <p:nvPr/>
        </p:nvSpPr>
        <p:spPr>
          <a:xfrm rot="0">
            <a:off x="2880000" y="8224447"/>
            <a:ext cx="720000" cy="344805"/>
          </a:xfrm>
          <a:prstGeom prst="rect">
            <a:avLst/>
          </a:prstGeom>
        </p:spPr>
        <p:txBody>
          <a:bodyPr anchor="t" rtlCol="false" tIns="0" lIns="0" bIns="0" rIns="0">
            <a:spAutoFit/>
          </a:bodyPr>
          <a:lstStyle/>
          <a:p>
            <a:pPr algn="r">
              <a:lnSpc>
                <a:spcPts val="2640"/>
              </a:lnSpc>
            </a:pPr>
            <a:r>
              <a:rPr lang="en-US" sz="2400">
                <a:solidFill>
                  <a:srgbClr val="296B8B"/>
                </a:solidFill>
                <a:latin typeface="Neue Montreal"/>
                <a:ea typeface="Neue Montreal"/>
                <a:cs typeface="Neue Montreal"/>
                <a:sym typeface="Neue Montreal"/>
              </a:rPr>
              <a:t>05</a:t>
            </a:r>
          </a:p>
        </p:txBody>
      </p:sp>
      <p:sp>
        <p:nvSpPr>
          <p:cNvPr name="TextBox 13" id="13"/>
          <p:cNvSpPr txBox="true"/>
          <p:nvPr/>
        </p:nvSpPr>
        <p:spPr>
          <a:xfrm rot="0">
            <a:off x="3960000" y="8224447"/>
            <a:ext cx="1800000" cy="313690"/>
          </a:xfrm>
          <a:prstGeom prst="rect">
            <a:avLst/>
          </a:prstGeom>
        </p:spPr>
        <p:txBody>
          <a:bodyPr anchor="t" rtlCol="false" tIns="0" lIns="0" bIns="0" rIns="0">
            <a:spAutoFit/>
          </a:bodyPr>
          <a:lstStyle/>
          <a:p>
            <a:pPr algn="l">
              <a:lnSpc>
                <a:spcPts val="2420"/>
              </a:lnSpc>
            </a:pPr>
            <a:r>
              <a:rPr lang="en-US" sz="2200">
                <a:solidFill>
                  <a:srgbClr val="296B8B"/>
                </a:solidFill>
                <a:latin typeface="Neue Montreal"/>
                <a:ea typeface="Neue Montreal"/>
                <a:cs typeface="Neue Montreal"/>
                <a:sym typeface="Neue Montreal"/>
              </a:rPr>
              <a:t>Contact Us</a:t>
            </a:r>
          </a:p>
        </p:txBody>
      </p:sp>
      <p:sp>
        <p:nvSpPr>
          <p:cNvPr name="TextBox 14" id="14"/>
          <p:cNvSpPr txBox="true"/>
          <p:nvPr/>
        </p:nvSpPr>
        <p:spPr>
          <a:xfrm rot="0">
            <a:off x="6120000" y="8224447"/>
            <a:ext cx="720000" cy="344805"/>
          </a:xfrm>
          <a:prstGeom prst="rect">
            <a:avLst/>
          </a:prstGeom>
        </p:spPr>
        <p:txBody>
          <a:bodyPr anchor="t" rtlCol="false" tIns="0" lIns="0" bIns="0" rIns="0">
            <a:spAutoFit/>
          </a:bodyPr>
          <a:lstStyle/>
          <a:p>
            <a:pPr algn="r">
              <a:lnSpc>
                <a:spcPts val="2640"/>
              </a:lnSpc>
            </a:pPr>
            <a:r>
              <a:rPr lang="en-US" sz="2400">
                <a:solidFill>
                  <a:srgbClr val="296B8B"/>
                </a:solidFill>
                <a:latin typeface="Neue Montreal"/>
                <a:ea typeface="Neue Montreal"/>
                <a:cs typeface="Neue Montreal"/>
                <a:sym typeface="Neue Montreal"/>
              </a:rPr>
              <a:t>06</a:t>
            </a:r>
          </a:p>
        </p:txBody>
      </p:sp>
      <p:sp>
        <p:nvSpPr>
          <p:cNvPr name="AutoShape 15" id="15"/>
          <p:cNvSpPr/>
          <p:nvPr/>
        </p:nvSpPr>
        <p:spPr>
          <a:xfrm>
            <a:off x="720000" y="6269777"/>
            <a:ext cx="2880000" cy="0"/>
          </a:xfrm>
          <a:prstGeom prst="line">
            <a:avLst/>
          </a:prstGeom>
          <a:ln cap="flat" w="9525">
            <a:solidFill>
              <a:srgbClr val="0D1A26"/>
            </a:solidFill>
            <a:prstDash val="solid"/>
            <a:headEnd type="none" len="sm" w="sm"/>
            <a:tailEnd type="none" len="sm" w="sm"/>
          </a:ln>
        </p:spPr>
      </p:sp>
      <p:sp>
        <p:nvSpPr>
          <p:cNvPr name="AutoShape 16" id="16"/>
          <p:cNvSpPr/>
          <p:nvPr/>
        </p:nvSpPr>
        <p:spPr>
          <a:xfrm>
            <a:off x="3960000" y="6269777"/>
            <a:ext cx="2880000" cy="0"/>
          </a:xfrm>
          <a:prstGeom prst="line">
            <a:avLst/>
          </a:prstGeom>
          <a:ln cap="flat" w="9525">
            <a:solidFill>
              <a:srgbClr val="0D1A26"/>
            </a:solidFill>
            <a:prstDash val="solid"/>
            <a:headEnd type="none" len="sm" w="sm"/>
            <a:tailEnd type="none" len="sm" w="sm"/>
          </a:ln>
        </p:spPr>
      </p:sp>
      <p:sp>
        <p:nvSpPr>
          <p:cNvPr name="AutoShape 17" id="17"/>
          <p:cNvSpPr/>
          <p:nvPr/>
        </p:nvSpPr>
        <p:spPr>
          <a:xfrm>
            <a:off x="720000" y="7681475"/>
            <a:ext cx="2880000" cy="0"/>
          </a:xfrm>
          <a:prstGeom prst="line">
            <a:avLst/>
          </a:prstGeom>
          <a:ln cap="flat" w="9525">
            <a:solidFill>
              <a:srgbClr val="0D1A26"/>
            </a:solidFill>
            <a:prstDash val="solid"/>
            <a:headEnd type="none" len="sm" w="sm"/>
            <a:tailEnd type="none" len="sm" w="sm"/>
          </a:ln>
        </p:spPr>
      </p:sp>
      <p:sp>
        <p:nvSpPr>
          <p:cNvPr name="AutoShape 18" id="18"/>
          <p:cNvSpPr/>
          <p:nvPr/>
        </p:nvSpPr>
        <p:spPr>
          <a:xfrm>
            <a:off x="3960000" y="7681475"/>
            <a:ext cx="2880000" cy="0"/>
          </a:xfrm>
          <a:prstGeom prst="line">
            <a:avLst/>
          </a:prstGeom>
          <a:ln cap="flat" w="9525">
            <a:solidFill>
              <a:srgbClr val="0D1A26"/>
            </a:solidFill>
            <a:prstDash val="solid"/>
            <a:headEnd type="none" len="sm" w="sm"/>
            <a:tailEnd type="none" len="sm" w="sm"/>
          </a:ln>
        </p:spPr>
      </p:sp>
      <p:sp>
        <p:nvSpPr>
          <p:cNvPr name="AutoShape 19" id="19"/>
          <p:cNvSpPr/>
          <p:nvPr/>
        </p:nvSpPr>
        <p:spPr>
          <a:xfrm>
            <a:off x="720000" y="9093173"/>
            <a:ext cx="2880000" cy="0"/>
          </a:xfrm>
          <a:prstGeom prst="line">
            <a:avLst/>
          </a:prstGeom>
          <a:ln cap="flat" w="9525">
            <a:solidFill>
              <a:srgbClr val="0D1A26"/>
            </a:solidFill>
            <a:prstDash val="solid"/>
            <a:headEnd type="none" len="sm" w="sm"/>
            <a:tailEnd type="none" len="sm" w="sm"/>
          </a:ln>
        </p:spPr>
      </p:sp>
      <p:sp>
        <p:nvSpPr>
          <p:cNvPr name="AutoShape 20" id="20"/>
          <p:cNvSpPr/>
          <p:nvPr/>
        </p:nvSpPr>
        <p:spPr>
          <a:xfrm>
            <a:off x="3960000" y="9093173"/>
            <a:ext cx="2880000" cy="0"/>
          </a:xfrm>
          <a:prstGeom prst="line">
            <a:avLst/>
          </a:prstGeom>
          <a:ln cap="flat" w="9525">
            <a:solidFill>
              <a:srgbClr val="0D1A26"/>
            </a:solidFill>
            <a:prstDash val="solid"/>
            <a:headEnd type="none" len="sm" w="sm"/>
            <a:tailEnd type="none" len="sm" w="sm"/>
          </a:ln>
        </p:spPr>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bg>
      <p:bgPr>
        <a:solidFill>
          <a:srgbClr val="F0F0F0"/>
        </a:solidFill>
      </p:bgPr>
    </p:bg>
    <p:spTree>
      <p:nvGrpSpPr>
        <p:cNvPr id="1" name=""/>
        <p:cNvGrpSpPr/>
        <p:nvPr/>
      </p:nvGrpSpPr>
      <p:grpSpPr>
        <a:xfrm>
          <a:off x="0" y="0"/>
          <a:ext cx="0" cy="0"/>
          <a:chOff x="0" y="0"/>
          <a:chExt cx="0" cy="0"/>
        </a:xfrm>
      </p:grpSpPr>
      <p:grpSp>
        <p:nvGrpSpPr>
          <p:cNvPr name="Group 2" id="2"/>
          <p:cNvGrpSpPr/>
          <p:nvPr/>
        </p:nvGrpSpPr>
        <p:grpSpPr>
          <a:xfrm rot="0">
            <a:off x="720000" y="4590240"/>
            <a:ext cx="2880000" cy="5381760"/>
            <a:chOff x="0" y="0"/>
            <a:chExt cx="812800" cy="1518852"/>
          </a:xfrm>
        </p:grpSpPr>
        <p:sp>
          <p:nvSpPr>
            <p:cNvPr name="Freeform 3" id="3"/>
            <p:cNvSpPr/>
            <p:nvPr/>
          </p:nvSpPr>
          <p:spPr>
            <a:xfrm flipH="false" flipV="false" rot="0">
              <a:off x="0" y="0"/>
              <a:ext cx="812800" cy="1518852"/>
            </a:xfrm>
            <a:custGeom>
              <a:avLst/>
              <a:gdLst/>
              <a:ahLst/>
              <a:cxnLst/>
              <a:rect r="r" b="b" t="t" l="l"/>
              <a:pathLst>
                <a:path h="1518852" w="812800">
                  <a:moveTo>
                    <a:pt x="0" y="0"/>
                  </a:moveTo>
                  <a:lnTo>
                    <a:pt x="812800" y="0"/>
                  </a:lnTo>
                  <a:lnTo>
                    <a:pt x="812800" y="1518852"/>
                  </a:lnTo>
                  <a:lnTo>
                    <a:pt x="0" y="1518852"/>
                  </a:lnTo>
                  <a:close/>
                </a:path>
              </a:pathLst>
            </a:custGeom>
            <a:blipFill>
              <a:blip r:embed="rId2"/>
              <a:stretch>
                <a:fillRect l="-125294" t="0" r="-55180" b="0"/>
              </a:stretch>
            </a:blipFill>
          </p:spPr>
        </p:sp>
      </p:grpSp>
      <p:sp>
        <p:nvSpPr>
          <p:cNvPr name="Freeform 4" id="4"/>
          <p:cNvSpPr/>
          <p:nvPr/>
        </p:nvSpPr>
        <p:spPr>
          <a:xfrm flipH="true" flipV="false" rot="0">
            <a:off x="3960000" y="9633600"/>
            <a:ext cx="720000" cy="338400"/>
          </a:xfrm>
          <a:custGeom>
            <a:avLst/>
            <a:gdLst/>
            <a:ahLst/>
            <a:cxnLst/>
            <a:rect r="r" b="b" t="t" l="l"/>
            <a:pathLst>
              <a:path h="338400" w="720000">
                <a:moveTo>
                  <a:pt x="720000" y="0"/>
                </a:moveTo>
                <a:lnTo>
                  <a:pt x="0" y="0"/>
                </a:lnTo>
                <a:lnTo>
                  <a:pt x="0" y="338400"/>
                </a:lnTo>
                <a:lnTo>
                  <a:pt x="720000" y="338400"/>
                </a:lnTo>
                <a:lnTo>
                  <a:pt x="72000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5" id="5"/>
          <p:cNvSpPr txBox="true"/>
          <p:nvPr/>
        </p:nvSpPr>
        <p:spPr>
          <a:xfrm rot="0">
            <a:off x="720000" y="1759410"/>
            <a:ext cx="5400000" cy="2373630"/>
          </a:xfrm>
          <a:prstGeom prst="rect">
            <a:avLst/>
          </a:prstGeom>
        </p:spPr>
        <p:txBody>
          <a:bodyPr anchor="t" rtlCol="false" tIns="0" lIns="0" bIns="0" rIns="0">
            <a:spAutoFit/>
          </a:bodyPr>
          <a:lstStyle/>
          <a:p>
            <a:pPr algn="l">
              <a:lnSpc>
                <a:spcPts val="6300"/>
              </a:lnSpc>
            </a:pPr>
            <a:r>
              <a:rPr lang="en-US" sz="4200">
                <a:solidFill>
                  <a:srgbClr val="296B8B"/>
                </a:solidFill>
                <a:latin typeface="Neue Montreal"/>
                <a:ea typeface="Neue Montreal"/>
                <a:cs typeface="Neue Montreal"/>
                <a:sym typeface="Neue Montreal"/>
              </a:rPr>
              <a:t>Revolutionize Your Business with AI-Powered Applications</a:t>
            </a:r>
          </a:p>
        </p:txBody>
      </p:sp>
      <p:sp>
        <p:nvSpPr>
          <p:cNvPr name="TextBox 6" id="6"/>
          <p:cNvSpPr txBox="true"/>
          <p:nvPr/>
        </p:nvSpPr>
        <p:spPr>
          <a:xfrm rot="0">
            <a:off x="3960000" y="977175"/>
            <a:ext cx="2880000" cy="209550"/>
          </a:xfrm>
          <a:prstGeom prst="rect">
            <a:avLst/>
          </a:prstGeom>
        </p:spPr>
        <p:txBody>
          <a:bodyPr anchor="t" rtlCol="false" tIns="0" lIns="0" bIns="0" rIns="0">
            <a:spAutoFit/>
          </a:bodyPr>
          <a:lstStyle/>
          <a:p>
            <a:pPr algn="r">
              <a:lnSpc>
                <a:spcPts val="1680"/>
              </a:lnSpc>
            </a:pPr>
            <a:r>
              <a:rPr lang="en-US" sz="1400" b="true">
                <a:solidFill>
                  <a:srgbClr val="296B8B"/>
                </a:solidFill>
                <a:latin typeface="Neue Montreal Bold"/>
                <a:ea typeface="Neue Montreal Bold"/>
                <a:cs typeface="Neue Montreal Bold"/>
                <a:sym typeface="Neue Montreal Bold"/>
              </a:rPr>
              <a:t>2025</a:t>
            </a:r>
          </a:p>
        </p:txBody>
      </p:sp>
      <p:sp>
        <p:nvSpPr>
          <p:cNvPr name="TextBox 7" id="7"/>
          <p:cNvSpPr txBox="true"/>
          <p:nvPr/>
        </p:nvSpPr>
        <p:spPr>
          <a:xfrm rot="0">
            <a:off x="3960000" y="5154375"/>
            <a:ext cx="2700000" cy="4511040"/>
          </a:xfrm>
          <a:prstGeom prst="rect">
            <a:avLst/>
          </a:prstGeom>
        </p:spPr>
        <p:txBody>
          <a:bodyPr anchor="t" rtlCol="false" tIns="0" lIns="0" bIns="0" rIns="0">
            <a:spAutoFit/>
          </a:bodyPr>
          <a:lstStyle/>
          <a:p>
            <a:pPr algn="just">
              <a:lnSpc>
                <a:spcPts val="1920"/>
              </a:lnSpc>
            </a:pPr>
            <a:r>
              <a:rPr lang="en-US" sz="1200">
                <a:solidFill>
                  <a:srgbClr val="0D1A26"/>
                </a:solidFill>
                <a:latin typeface="Open Sans Light"/>
                <a:ea typeface="Open Sans Light"/>
                <a:cs typeface="Open Sans Light"/>
                <a:sym typeface="Open Sans Light"/>
              </a:rPr>
              <a:t>At Cybs Innovations, we develop advanced AI applications that help businesses automate processes, enhance customer experiences, and drive growth. Our expert team leverages artificial intelligence, machine learning, and data analytics to create smart, tailored solutions.</a:t>
            </a:r>
          </a:p>
          <a:p>
            <a:pPr algn="just">
              <a:lnSpc>
                <a:spcPts val="1920"/>
              </a:lnSpc>
            </a:pPr>
          </a:p>
          <a:p>
            <a:pPr algn="just">
              <a:lnSpc>
                <a:spcPts val="1920"/>
              </a:lnSpc>
            </a:pPr>
            <a:r>
              <a:rPr lang="en-US" sz="1200">
                <a:solidFill>
                  <a:srgbClr val="0D1A26"/>
                </a:solidFill>
                <a:latin typeface="Open Sans Light"/>
                <a:ea typeface="Open Sans Light"/>
                <a:cs typeface="Open Sans Light"/>
                <a:sym typeface="Open Sans Light"/>
              </a:rPr>
              <a:t>With AI rapidly transforming industries, staying competitive requires intelligent solutions. We provide AI-driven applications that optimize workflows, reduce costs, and boost productivity. Whether you're a startup integrating AI into your products or an enterprise improving efficiency, we have the expertise to bring your vision to life.</a:t>
            </a:r>
          </a:p>
          <a:p>
            <a:pPr algn="just">
              <a:lnSpc>
                <a:spcPts val="1920"/>
              </a:lnSpc>
            </a:pPr>
          </a:p>
        </p:txBody>
      </p:sp>
      <p:sp>
        <p:nvSpPr>
          <p:cNvPr name="TextBox 8" id="8"/>
          <p:cNvSpPr txBox="true"/>
          <p:nvPr/>
        </p:nvSpPr>
        <p:spPr>
          <a:xfrm rot="0">
            <a:off x="3960000" y="4494990"/>
            <a:ext cx="5400000" cy="527684"/>
          </a:xfrm>
          <a:prstGeom prst="rect">
            <a:avLst/>
          </a:prstGeom>
        </p:spPr>
        <p:txBody>
          <a:bodyPr anchor="t" rtlCol="false" tIns="0" lIns="0" bIns="0" rIns="0">
            <a:spAutoFit/>
          </a:bodyPr>
          <a:lstStyle/>
          <a:p>
            <a:pPr algn="l">
              <a:lnSpc>
                <a:spcPts val="4350"/>
              </a:lnSpc>
            </a:pPr>
            <a:r>
              <a:rPr lang="en-US" sz="2900">
                <a:solidFill>
                  <a:srgbClr val="296B8B"/>
                </a:solidFill>
                <a:latin typeface="Neue Montreal"/>
                <a:ea typeface="Neue Montreal"/>
                <a:cs typeface="Neue Montreal"/>
                <a:sym typeface="Neue Montreal"/>
              </a:rPr>
              <a:t>Introduction</a:t>
            </a:r>
          </a:p>
        </p:txBody>
      </p:sp>
      <p:sp>
        <p:nvSpPr>
          <p:cNvPr name="Freeform 9" id="9"/>
          <p:cNvSpPr/>
          <p:nvPr/>
        </p:nvSpPr>
        <p:spPr>
          <a:xfrm flipH="false" flipV="false" rot="0">
            <a:off x="756000" y="756000"/>
            <a:ext cx="1711058" cy="601150"/>
          </a:xfrm>
          <a:custGeom>
            <a:avLst/>
            <a:gdLst/>
            <a:ahLst/>
            <a:cxnLst/>
            <a:rect r="r" b="b" t="t" l="l"/>
            <a:pathLst>
              <a:path h="601150" w="1711058">
                <a:moveTo>
                  <a:pt x="0" y="0"/>
                </a:moveTo>
                <a:lnTo>
                  <a:pt x="1711058" y="0"/>
                </a:lnTo>
                <a:lnTo>
                  <a:pt x="1711058" y="601150"/>
                </a:lnTo>
                <a:lnTo>
                  <a:pt x="0" y="601150"/>
                </a:lnTo>
                <a:lnTo>
                  <a:pt x="0" y="0"/>
                </a:lnTo>
                <a:close/>
              </a:path>
            </a:pathLst>
          </a:custGeom>
          <a:blipFill>
            <a:blip r:embed="rId5"/>
            <a:stretch>
              <a:fillRect l="-11303" t="-127943" r="-14533" b="-130228"/>
            </a:stretch>
          </a:blipFill>
        </p:spPr>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bg>
      <p:bgPr>
        <a:solidFill>
          <a:srgbClr val="296B8B"/>
        </a:solidFill>
      </p:bgPr>
    </p:bg>
    <p:spTree>
      <p:nvGrpSpPr>
        <p:cNvPr id="1" name=""/>
        <p:cNvGrpSpPr/>
        <p:nvPr/>
      </p:nvGrpSpPr>
      <p:grpSpPr>
        <a:xfrm>
          <a:off x="0" y="0"/>
          <a:ext cx="0" cy="0"/>
          <a:chOff x="0" y="0"/>
          <a:chExt cx="0" cy="0"/>
        </a:xfrm>
      </p:grpSpPr>
      <p:sp>
        <p:nvSpPr>
          <p:cNvPr name="TextBox 2" id="2"/>
          <p:cNvSpPr txBox="true"/>
          <p:nvPr/>
        </p:nvSpPr>
        <p:spPr>
          <a:xfrm rot="0">
            <a:off x="720000" y="2136176"/>
            <a:ext cx="6120000" cy="1588008"/>
          </a:xfrm>
          <a:prstGeom prst="rect">
            <a:avLst/>
          </a:prstGeom>
        </p:spPr>
        <p:txBody>
          <a:bodyPr anchor="t" rtlCol="false" tIns="0" lIns="0" bIns="0" rIns="0">
            <a:spAutoFit/>
          </a:bodyPr>
          <a:lstStyle/>
          <a:p>
            <a:pPr algn="l">
              <a:lnSpc>
                <a:spcPts val="6216"/>
              </a:lnSpc>
            </a:pPr>
            <a:r>
              <a:rPr lang="en-US" sz="5600">
                <a:solidFill>
                  <a:srgbClr val="F0F0F0"/>
                </a:solidFill>
                <a:latin typeface="Neue Montreal"/>
                <a:ea typeface="Neue Montreal"/>
                <a:cs typeface="Neue Montreal"/>
                <a:sym typeface="Neue Montreal"/>
              </a:rPr>
              <a:t>Why Choose Cybs Innovations?</a:t>
            </a:r>
          </a:p>
        </p:txBody>
      </p:sp>
      <p:grpSp>
        <p:nvGrpSpPr>
          <p:cNvPr name="Group 3" id="3"/>
          <p:cNvGrpSpPr/>
          <p:nvPr/>
        </p:nvGrpSpPr>
        <p:grpSpPr>
          <a:xfrm rot="0">
            <a:off x="720000" y="6425020"/>
            <a:ext cx="431830" cy="431830"/>
            <a:chOff x="0" y="0"/>
            <a:chExt cx="812800" cy="812800"/>
          </a:xfrm>
        </p:grpSpPr>
        <p:sp>
          <p:nvSpPr>
            <p:cNvPr name="Freeform 4" id="4"/>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9525" cap="sq">
              <a:solidFill>
                <a:srgbClr val="F0F0F0"/>
              </a:solidFill>
              <a:prstDash val="solid"/>
              <a:miter/>
            </a:ln>
          </p:spPr>
        </p:sp>
        <p:sp>
          <p:nvSpPr>
            <p:cNvPr name="TextBox 5" id="5"/>
            <p:cNvSpPr txBox="true"/>
            <p:nvPr/>
          </p:nvSpPr>
          <p:spPr>
            <a:xfrm>
              <a:off x="76200" y="76200"/>
              <a:ext cx="660400" cy="660400"/>
            </a:xfrm>
            <a:prstGeom prst="rect">
              <a:avLst/>
            </a:prstGeom>
          </p:spPr>
          <p:txBody>
            <a:bodyPr anchor="ctr" rtlCol="false" tIns="50800" lIns="50800" bIns="50800" rIns="50800"/>
            <a:lstStyle/>
            <a:p>
              <a:pPr algn="ctr">
                <a:lnSpc>
                  <a:spcPts val="1680"/>
                </a:lnSpc>
              </a:pPr>
            </a:p>
          </p:txBody>
        </p:sp>
      </p:grpSp>
      <p:grpSp>
        <p:nvGrpSpPr>
          <p:cNvPr name="Group 6" id="6"/>
          <p:cNvGrpSpPr/>
          <p:nvPr/>
        </p:nvGrpSpPr>
        <p:grpSpPr>
          <a:xfrm rot="0">
            <a:off x="720000" y="8468020"/>
            <a:ext cx="431830" cy="431830"/>
            <a:chOff x="0" y="0"/>
            <a:chExt cx="812800" cy="812800"/>
          </a:xfrm>
        </p:grpSpPr>
        <p:sp>
          <p:nvSpPr>
            <p:cNvPr name="Freeform 7" id="7"/>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9525" cap="sq">
              <a:solidFill>
                <a:srgbClr val="F0F0F0"/>
              </a:solidFill>
              <a:prstDash val="solid"/>
              <a:miter/>
            </a:ln>
          </p:spPr>
        </p:sp>
        <p:sp>
          <p:nvSpPr>
            <p:cNvPr name="TextBox 8" id="8"/>
            <p:cNvSpPr txBox="true"/>
            <p:nvPr/>
          </p:nvSpPr>
          <p:spPr>
            <a:xfrm>
              <a:off x="76200" y="76200"/>
              <a:ext cx="660400" cy="660400"/>
            </a:xfrm>
            <a:prstGeom prst="rect">
              <a:avLst/>
            </a:prstGeom>
          </p:spPr>
          <p:txBody>
            <a:bodyPr anchor="ctr" rtlCol="false" tIns="50800" lIns="50800" bIns="50800" rIns="50800"/>
            <a:lstStyle/>
            <a:p>
              <a:pPr algn="ctr">
                <a:lnSpc>
                  <a:spcPts val="1680"/>
                </a:lnSpc>
              </a:pPr>
            </a:p>
          </p:txBody>
        </p:sp>
      </p:grpSp>
      <p:grpSp>
        <p:nvGrpSpPr>
          <p:cNvPr name="Group 9" id="9"/>
          <p:cNvGrpSpPr/>
          <p:nvPr/>
        </p:nvGrpSpPr>
        <p:grpSpPr>
          <a:xfrm rot="0">
            <a:off x="3941482" y="6425020"/>
            <a:ext cx="431830" cy="431830"/>
            <a:chOff x="0" y="0"/>
            <a:chExt cx="812800" cy="812800"/>
          </a:xfrm>
        </p:grpSpPr>
        <p:sp>
          <p:nvSpPr>
            <p:cNvPr name="Freeform 10" id="10"/>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9525" cap="sq">
              <a:solidFill>
                <a:srgbClr val="F0F0F0"/>
              </a:solidFill>
              <a:prstDash val="solid"/>
              <a:miter/>
            </a:ln>
          </p:spPr>
        </p:sp>
        <p:sp>
          <p:nvSpPr>
            <p:cNvPr name="TextBox 11" id="11"/>
            <p:cNvSpPr txBox="true"/>
            <p:nvPr/>
          </p:nvSpPr>
          <p:spPr>
            <a:xfrm>
              <a:off x="76200" y="76200"/>
              <a:ext cx="660400" cy="660400"/>
            </a:xfrm>
            <a:prstGeom prst="rect">
              <a:avLst/>
            </a:prstGeom>
          </p:spPr>
          <p:txBody>
            <a:bodyPr anchor="ctr" rtlCol="false" tIns="50800" lIns="50800" bIns="50800" rIns="50800"/>
            <a:lstStyle/>
            <a:p>
              <a:pPr algn="ctr">
                <a:lnSpc>
                  <a:spcPts val="1680"/>
                </a:lnSpc>
              </a:pPr>
            </a:p>
          </p:txBody>
        </p:sp>
      </p:grpSp>
      <p:grpSp>
        <p:nvGrpSpPr>
          <p:cNvPr name="Group 12" id="12"/>
          <p:cNvGrpSpPr/>
          <p:nvPr/>
        </p:nvGrpSpPr>
        <p:grpSpPr>
          <a:xfrm rot="0">
            <a:off x="3941482" y="8468020"/>
            <a:ext cx="431830" cy="431830"/>
            <a:chOff x="0" y="0"/>
            <a:chExt cx="812800" cy="812800"/>
          </a:xfrm>
        </p:grpSpPr>
        <p:sp>
          <p:nvSpPr>
            <p:cNvPr name="Freeform 13" id="13"/>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9525" cap="sq">
              <a:solidFill>
                <a:srgbClr val="F0F0F0"/>
              </a:solidFill>
              <a:prstDash val="solid"/>
              <a:miter/>
            </a:ln>
          </p:spPr>
        </p:sp>
        <p:sp>
          <p:nvSpPr>
            <p:cNvPr name="TextBox 14" id="14"/>
            <p:cNvSpPr txBox="true"/>
            <p:nvPr/>
          </p:nvSpPr>
          <p:spPr>
            <a:xfrm>
              <a:off x="76200" y="76200"/>
              <a:ext cx="660400" cy="660400"/>
            </a:xfrm>
            <a:prstGeom prst="rect">
              <a:avLst/>
            </a:prstGeom>
          </p:spPr>
          <p:txBody>
            <a:bodyPr anchor="ctr" rtlCol="false" tIns="50800" lIns="50800" bIns="50800" rIns="50800"/>
            <a:lstStyle/>
            <a:p>
              <a:pPr algn="ctr">
                <a:lnSpc>
                  <a:spcPts val="1680"/>
                </a:lnSpc>
              </a:pPr>
            </a:p>
          </p:txBody>
        </p:sp>
      </p:grpSp>
      <p:sp>
        <p:nvSpPr>
          <p:cNvPr name="TextBox 15" id="15"/>
          <p:cNvSpPr txBox="true"/>
          <p:nvPr/>
        </p:nvSpPr>
        <p:spPr>
          <a:xfrm rot="0">
            <a:off x="3960000" y="977175"/>
            <a:ext cx="2880000" cy="209550"/>
          </a:xfrm>
          <a:prstGeom prst="rect">
            <a:avLst/>
          </a:prstGeom>
        </p:spPr>
        <p:txBody>
          <a:bodyPr anchor="t" rtlCol="false" tIns="0" lIns="0" bIns="0" rIns="0">
            <a:spAutoFit/>
          </a:bodyPr>
          <a:lstStyle/>
          <a:p>
            <a:pPr algn="r">
              <a:lnSpc>
                <a:spcPts val="1680"/>
              </a:lnSpc>
            </a:pPr>
            <a:r>
              <a:rPr lang="en-US" sz="1400" b="true">
                <a:solidFill>
                  <a:srgbClr val="F0F0F0"/>
                </a:solidFill>
                <a:latin typeface="Neue Montreal Bold"/>
                <a:ea typeface="Neue Montreal Bold"/>
                <a:cs typeface="Neue Montreal Bold"/>
                <a:sym typeface="Neue Montreal Bold"/>
              </a:rPr>
              <a:t>2025</a:t>
            </a:r>
          </a:p>
        </p:txBody>
      </p:sp>
      <p:sp>
        <p:nvSpPr>
          <p:cNvPr name="TextBox 16" id="16"/>
          <p:cNvSpPr txBox="true"/>
          <p:nvPr/>
        </p:nvSpPr>
        <p:spPr>
          <a:xfrm rot="0">
            <a:off x="1438582" y="6458055"/>
            <a:ext cx="2160000" cy="441960"/>
          </a:xfrm>
          <a:prstGeom prst="rect">
            <a:avLst/>
          </a:prstGeom>
        </p:spPr>
        <p:txBody>
          <a:bodyPr anchor="t" rtlCol="false" tIns="0" lIns="0" bIns="0" rIns="0">
            <a:spAutoFit/>
          </a:bodyPr>
          <a:lstStyle/>
          <a:p>
            <a:pPr algn="l">
              <a:lnSpc>
                <a:spcPts val="1770"/>
              </a:lnSpc>
            </a:pPr>
            <a:r>
              <a:rPr lang="en-US" sz="1500">
                <a:solidFill>
                  <a:srgbClr val="F0F0F0"/>
                </a:solidFill>
                <a:latin typeface="Neue Montreal"/>
                <a:ea typeface="Neue Montreal"/>
                <a:cs typeface="Neue Montreal"/>
                <a:sym typeface="Neue Montreal"/>
              </a:rPr>
              <a:t>Advanced Technologies</a:t>
            </a:r>
          </a:p>
          <a:p>
            <a:pPr algn="l">
              <a:lnSpc>
                <a:spcPts val="1770"/>
              </a:lnSpc>
            </a:pPr>
          </a:p>
        </p:txBody>
      </p:sp>
      <p:sp>
        <p:nvSpPr>
          <p:cNvPr name="TextBox 17" id="17"/>
          <p:cNvSpPr txBox="true"/>
          <p:nvPr/>
        </p:nvSpPr>
        <p:spPr>
          <a:xfrm rot="0">
            <a:off x="1438582" y="8501055"/>
            <a:ext cx="2160000" cy="222885"/>
          </a:xfrm>
          <a:prstGeom prst="rect">
            <a:avLst/>
          </a:prstGeom>
        </p:spPr>
        <p:txBody>
          <a:bodyPr anchor="t" rtlCol="false" tIns="0" lIns="0" bIns="0" rIns="0">
            <a:spAutoFit/>
          </a:bodyPr>
          <a:lstStyle/>
          <a:p>
            <a:pPr algn="l">
              <a:lnSpc>
                <a:spcPts val="1770"/>
              </a:lnSpc>
            </a:pPr>
            <a:r>
              <a:rPr lang="en-US" sz="1500">
                <a:solidFill>
                  <a:srgbClr val="F0F0F0"/>
                </a:solidFill>
                <a:latin typeface="Neue Montreal"/>
                <a:ea typeface="Neue Montreal"/>
                <a:cs typeface="Neue Montreal"/>
                <a:sym typeface="Neue Montreal"/>
              </a:rPr>
              <a:t>Scalable and Secure</a:t>
            </a:r>
          </a:p>
        </p:txBody>
      </p:sp>
      <p:sp>
        <p:nvSpPr>
          <p:cNvPr name="TextBox 18" id="18"/>
          <p:cNvSpPr txBox="true"/>
          <p:nvPr/>
        </p:nvSpPr>
        <p:spPr>
          <a:xfrm rot="0">
            <a:off x="4660063" y="6458055"/>
            <a:ext cx="2160000" cy="222885"/>
          </a:xfrm>
          <a:prstGeom prst="rect">
            <a:avLst/>
          </a:prstGeom>
        </p:spPr>
        <p:txBody>
          <a:bodyPr anchor="t" rtlCol="false" tIns="0" lIns="0" bIns="0" rIns="0">
            <a:spAutoFit/>
          </a:bodyPr>
          <a:lstStyle/>
          <a:p>
            <a:pPr algn="l">
              <a:lnSpc>
                <a:spcPts val="1770"/>
              </a:lnSpc>
            </a:pPr>
            <a:r>
              <a:rPr lang="en-US" sz="1500">
                <a:solidFill>
                  <a:srgbClr val="F0F0F0"/>
                </a:solidFill>
                <a:latin typeface="Neue Montreal"/>
                <a:ea typeface="Neue Montreal"/>
                <a:cs typeface="Neue Montreal"/>
                <a:sym typeface="Neue Montreal"/>
              </a:rPr>
              <a:t>Seamless Integration</a:t>
            </a:r>
          </a:p>
        </p:txBody>
      </p:sp>
      <p:sp>
        <p:nvSpPr>
          <p:cNvPr name="TextBox 19" id="19"/>
          <p:cNvSpPr txBox="true"/>
          <p:nvPr/>
        </p:nvSpPr>
        <p:spPr>
          <a:xfrm rot="0">
            <a:off x="4660063" y="8501055"/>
            <a:ext cx="2160000" cy="441960"/>
          </a:xfrm>
          <a:prstGeom prst="rect">
            <a:avLst/>
          </a:prstGeom>
        </p:spPr>
        <p:txBody>
          <a:bodyPr anchor="t" rtlCol="false" tIns="0" lIns="0" bIns="0" rIns="0">
            <a:spAutoFit/>
          </a:bodyPr>
          <a:lstStyle/>
          <a:p>
            <a:pPr algn="l">
              <a:lnSpc>
                <a:spcPts val="1770"/>
              </a:lnSpc>
            </a:pPr>
            <a:r>
              <a:rPr lang="en-US" sz="1500">
                <a:solidFill>
                  <a:srgbClr val="F0F0F0"/>
                </a:solidFill>
                <a:latin typeface="Neue Montreal"/>
                <a:ea typeface="Neue Montreal"/>
                <a:cs typeface="Neue Montreal"/>
                <a:sym typeface="Neue Montreal"/>
              </a:rPr>
              <a:t>End-to-End AI Development</a:t>
            </a:r>
          </a:p>
        </p:txBody>
      </p:sp>
      <p:sp>
        <p:nvSpPr>
          <p:cNvPr name="TextBox 20" id="20"/>
          <p:cNvSpPr txBox="true"/>
          <p:nvPr/>
        </p:nvSpPr>
        <p:spPr>
          <a:xfrm rot="0">
            <a:off x="1438582" y="7178750"/>
            <a:ext cx="2160000" cy="1143000"/>
          </a:xfrm>
          <a:prstGeom prst="rect">
            <a:avLst/>
          </a:prstGeom>
        </p:spPr>
        <p:txBody>
          <a:bodyPr anchor="t" rtlCol="false" tIns="0" lIns="0" bIns="0" rIns="0">
            <a:spAutoFit/>
          </a:bodyPr>
          <a:lstStyle/>
          <a:p>
            <a:pPr algn="l">
              <a:lnSpc>
                <a:spcPts val="1500"/>
              </a:lnSpc>
            </a:pPr>
            <a:r>
              <a:rPr lang="en-US" sz="1000">
                <a:solidFill>
                  <a:srgbClr val="F0F0F0"/>
                </a:solidFill>
                <a:latin typeface="Open Sans Light"/>
                <a:ea typeface="Open Sans Light"/>
                <a:cs typeface="Open Sans Light"/>
                <a:sym typeface="Open Sans Light"/>
              </a:rPr>
              <a:t>Leveraging deep learning, NLP, and computer vision, we develop intelligent systems for autonomous decision-making and pattern recognition.</a:t>
            </a:r>
          </a:p>
          <a:p>
            <a:pPr algn="l">
              <a:lnSpc>
                <a:spcPts val="1500"/>
              </a:lnSpc>
            </a:pPr>
          </a:p>
        </p:txBody>
      </p:sp>
      <p:sp>
        <p:nvSpPr>
          <p:cNvPr name="TextBox 21" id="21"/>
          <p:cNvSpPr txBox="true"/>
          <p:nvPr/>
        </p:nvSpPr>
        <p:spPr>
          <a:xfrm rot="0">
            <a:off x="1438582" y="9221750"/>
            <a:ext cx="2160000" cy="762000"/>
          </a:xfrm>
          <a:prstGeom prst="rect">
            <a:avLst/>
          </a:prstGeom>
        </p:spPr>
        <p:txBody>
          <a:bodyPr anchor="t" rtlCol="false" tIns="0" lIns="0" bIns="0" rIns="0">
            <a:spAutoFit/>
          </a:bodyPr>
          <a:lstStyle/>
          <a:p>
            <a:pPr algn="l">
              <a:lnSpc>
                <a:spcPts val="1500"/>
              </a:lnSpc>
            </a:pPr>
            <a:r>
              <a:rPr lang="en-US" sz="1000">
                <a:solidFill>
                  <a:srgbClr val="F0F0F0"/>
                </a:solidFill>
                <a:latin typeface="Open Sans Light"/>
                <a:ea typeface="Open Sans Light"/>
                <a:cs typeface="Open Sans Light"/>
                <a:sym typeface="Open Sans Light"/>
              </a:rPr>
              <a:t>We build AI applications that are scalable, secure, and future-ready, safeguarding data while ensuring business growth.</a:t>
            </a:r>
          </a:p>
        </p:txBody>
      </p:sp>
      <p:sp>
        <p:nvSpPr>
          <p:cNvPr name="TextBox 22" id="22"/>
          <p:cNvSpPr txBox="true"/>
          <p:nvPr/>
        </p:nvSpPr>
        <p:spPr>
          <a:xfrm rot="0">
            <a:off x="4660063" y="7178750"/>
            <a:ext cx="2160000" cy="762000"/>
          </a:xfrm>
          <a:prstGeom prst="rect">
            <a:avLst/>
          </a:prstGeom>
        </p:spPr>
        <p:txBody>
          <a:bodyPr anchor="t" rtlCol="false" tIns="0" lIns="0" bIns="0" rIns="0">
            <a:spAutoFit/>
          </a:bodyPr>
          <a:lstStyle/>
          <a:p>
            <a:pPr algn="l">
              <a:lnSpc>
                <a:spcPts val="1500"/>
              </a:lnSpc>
            </a:pPr>
            <a:r>
              <a:rPr lang="en-US" sz="1000">
                <a:solidFill>
                  <a:srgbClr val="F0F0F0"/>
                </a:solidFill>
                <a:latin typeface="Open Sans Light"/>
                <a:ea typeface="Open Sans Light"/>
                <a:cs typeface="Open Sans Light"/>
                <a:sym typeface="Open Sans Light"/>
              </a:rPr>
              <a:t>Our AI solutions integrate smoothly with your existing systems, ensuring minimal disruption and maximum efficiency.</a:t>
            </a:r>
          </a:p>
        </p:txBody>
      </p:sp>
      <p:sp>
        <p:nvSpPr>
          <p:cNvPr name="TextBox 23" id="23"/>
          <p:cNvSpPr txBox="true"/>
          <p:nvPr/>
        </p:nvSpPr>
        <p:spPr>
          <a:xfrm rot="0">
            <a:off x="4660063" y="9221750"/>
            <a:ext cx="2143937" cy="1143000"/>
          </a:xfrm>
          <a:prstGeom prst="rect">
            <a:avLst/>
          </a:prstGeom>
        </p:spPr>
        <p:txBody>
          <a:bodyPr anchor="t" rtlCol="false" tIns="0" lIns="0" bIns="0" rIns="0">
            <a:spAutoFit/>
          </a:bodyPr>
          <a:lstStyle/>
          <a:p>
            <a:pPr algn="l">
              <a:lnSpc>
                <a:spcPts val="1500"/>
              </a:lnSpc>
            </a:pPr>
            <a:r>
              <a:rPr lang="en-US" sz="1000">
                <a:solidFill>
                  <a:srgbClr val="F0F0F0"/>
                </a:solidFill>
                <a:latin typeface="Open Sans Light"/>
                <a:ea typeface="Open Sans Light"/>
                <a:cs typeface="Open Sans Light"/>
                <a:sym typeface="Open Sans Light"/>
              </a:rPr>
              <a:t>We offer end-to-end AI development, from concept to deployment, with seamless execution, ongoing support, and continuous optimization.</a:t>
            </a:r>
          </a:p>
          <a:p>
            <a:pPr algn="l">
              <a:lnSpc>
                <a:spcPts val="1500"/>
              </a:lnSpc>
            </a:pPr>
          </a:p>
        </p:txBody>
      </p:sp>
      <p:sp>
        <p:nvSpPr>
          <p:cNvPr name="TextBox 24" id="24"/>
          <p:cNvSpPr txBox="true"/>
          <p:nvPr/>
        </p:nvSpPr>
        <p:spPr>
          <a:xfrm rot="0">
            <a:off x="776458" y="6530762"/>
            <a:ext cx="318913" cy="229870"/>
          </a:xfrm>
          <a:prstGeom prst="rect">
            <a:avLst/>
          </a:prstGeom>
        </p:spPr>
        <p:txBody>
          <a:bodyPr anchor="t" rtlCol="false" tIns="0" lIns="0" bIns="0" rIns="0">
            <a:spAutoFit/>
          </a:bodyPr>
          <a:lstStyle/>
          <a:p>
            <a:pPr algn="ctr">
              <a:lnSpc>
                <a:spcPts val="1759"/>
              </a:lnSpc>
            </a:pPr>
            <a:r>
              <a:rPr lang="en-US" sz="1599">
                <a:solidFill>
                  <a:srgbClr val="F0F0F0"/>
                </a:solidFill>
                <a:latin typeface="Neue Montreal"/>
                <a:ea typeface="Neue Montreal"/>
                <a:cs typeface="Neue Montreal"/>
                <a:sym typeface="Neue Montreal"/>
              </a:rPr>
              <a:t>03</a:t>
            </a:r>
          </a:p>
        </p:txBody>
      </p:sp>
      <p:sp>
        <p:nvSpPr>
          <p:cNvPr name="TextBox 25" id="25"/>
          <p:cNvSpPr txBox="true"/>
          <p:nvPr/>
        </p:nvSpPr>
        <p:spPr>
          <a:xfrm rot="0">
            <a:off x="776458" y="8573762"/>
            <a:ext cx="318913" cy="229870"/>
          </a:xfrm>
          <a:prstGeom prst="rect">
            <a:avLst/>
          </a:prstGeom>
        </p:spPr>
        <p:txBody>
          <a:bodyPr anchor="t" rtlCol="false" tIns="0" lIns="0" bIns="0" rIns="0">
            <a:spAutoFit/>
          </a:bodyPr>
          <a:lstStyle/>
          <a:p>
            <a:pPr algn="ctr">
              <a:lnSpc>
                <a:spcPts val="1759"/>
              </a:lnSpc>
            </a:pPr>
            <a:r>
              <a:rPr lang="en-US" sz="1599">
                <a:solidFill>
                  <a:srgbClr val="F0F0F0"/>
                </a:solidFill>
                <a:latin typeface="Neue Montreal"/>
                <a:ea typeface="Neue Montreal"/>
                <a:cs typeface="Neue Montreal"/>
                <a:sym typeface="Neue Montreal"/>
              </a:rPr>
              <a:t>05</a:t>
            </a:r>
          </a:p>
        </p:txBody>
      </p:sp>
      <p:sp>
        <p:nvSpPr>
          <p:cNvPr name="TextBox 26" id="26"/>
          <p:cNvSpPr txBox="true"/>
          <p:nvPr/>
        </p:nvSpPr>
        <p:spPr>
          <a:xfrm rot="0">
            <a:off x="3997940" y="6530762"/>
            <a:ext cx="318913" cy="229870"/>
          </a:xfrm>
          <a:prstGeom prst="rect">
            <a:avLst/>
          </a:prstGeom>
        </p:spPr>
        <p:txBody>
          <a:bodyPr anchor="t" rtlCol="false" tIns="0" lIns="0" bIns="0" rIns="0">
            <a:spAutoFit/>
          </a:bodyPr>
          <a:lstStyle/>
          <a:p>
            <a:pPr algn="ctr">
              <a:lnSpc>
                <a:spcPts val="1759"/>
              </a:lnSpc>
            </a:pPr>
            <a:r>
              <a:rPr lang="en-US" sz="1599">
                <a:solidFill>
                  <a:srgbClr val="F0F0F0"/>
                </a:solidFill>
                <a:latin typeface="Neue Montreal"/>
                <a:ea typeface="Neue Montreal"/>
                <a:cs typeface="Neue Montreal"/>
                <a:sym typeface="Neue Montreal"/>
              </a:rPr>
              <a:t>04</a:t>
            </a:r>
          </a:p>
        </p:txBody>
      </p:sp>
      <p:sp>
        <p:nvSpPr>
          <p:cNvPr name="TextBox 27" id="27"/>
          <p:cNvSpPr txBox="true"/>
          <p:nvPr/>
        </p:nvSpPr>
        <p:spPr>
          <a:xfrm rot="0">
            <a:off x="3997940" y="8573762"/>
            <a:ext cx="318913" cy="229870"/>
          </a:xfrm>
          <a:prstGeom prst="rect">
            <a:avLst/>
          </a:prstGeom>
        </p:spPr>
        <p:txBody>
          <a:bodyPr anchor="t" rtlCol="false" tIns="0" lIns="0" bIns="0" rIns="0">
            <a:spAutoFit/>
          </a:bodyPr>
          <a:lstStyle/>
          <a:p>
            <a:pPr algn="ctr">
              <a:lnSpc>
                <a:spcPts val="1759"/>
              </a:lnSpc>
            </a:pPr>
            <a:r>
              <a:rPr lang="en-US" sz="1599">
                <a:solidFill>
                  <a:srgbClr val="F0F0F0"/>
                </a:solidFill>
                <a:latin typeface="Neue Montreal"/>
                <a:ea typeface="Neue Montreal"/>
                <a:cs typeface="Neue Montreal"/>
                <a:sym typeface="Neue Montreal"/>
              </a:rPr>
              <a:t>06</a:t>
            </a:r>
          </a:p>
        </p:txBody>
      </p:sp>
      <p:grpSp>
        <p:nvGrpSpPr>
          <p:cNvPr name="Group 28" id="28"/>
          <p:cNvGrpSpPr/>
          <p:nvPr/>
        </p:nvGrpSpPr>
        <p:grpSpPr>
          <a:xfrm rot="0">
            <a:off x="7560000" y="2098076"/>
            <a:ext cx="2741979" cy="3628690"/>
            <a:chOff x="0" y="0"/>
            <a:chExt cx="578037" cy="764965"/>
          </a:xfrm>
        </p:grpSpPr>
        <p:sp>
          <p:nvSpPr>
            <p:cNvPr name="Freeform 29" id="29"/>
            <p:cNvSpPr/>
            <p:nvPr/>
          </p:nvSpPr>
          <p:spPr>
            <a:xfrm flipH="false" flipV="false" rot="0">
              <a:off x="0" y="0"/>
              <a:ext cx="578037" cy="764965"/>
            </a:xfrm>
            <a:custGeom>
              <a:avLst/>
              <a:gdLst/>
              <a:ahLst/>
              <a:cxnLst/>
              <a:rect r="r" b="b" t="t" l="l"/>
              <a:pathLst>
                <a:path h="764965" w="578037">
                  <a:moveTo>
                    <a:pt x="0" y="0"/>
                  </a:moveTo>
                  <a:lnTo>
                    <a:pt x="578037" y="0"/>
                  </a:lnTo>
                  <a:lnTo>
                    <a:pt x="578037" y="764965"/>
                  </a:lnTo>
                  <a:lnTo>
                    <a:pt x="0" y="764965"/>
                  </a:lnTo>
                  <a:close/>
                </a:path>
              </a:pathLst>
            </a:custGeom>
            <a:blipFill>
              <a:blip r:embed="rId2"/>
              <a:stretch>
                <a:fillRect l="0" t="-6708" r="0" b="-6708"/>
              </a:stretch>
            </a:blipFill>
          </p:spPr>
        </p:sp>
      </p:grpSp>
      <p:grpSp>
        <p:nvGrpSpPr>
          <p:cNvPr name="Group 30" id="30"/>
          <p:cNvGrpSpPr/>
          <p:nvPr/>
        </p:nvGrpSpPr>
        <p:grpSpPr>
          <a:xfrm rot="0">
            <a:off x="739937" y="4345410"/>
            <a:ext cx="431830" cy="431830"/>
            <a:chOff x="0" y="0"/>
            <a:chExt cx="812800" cy="812800"/>
          </a:xfrm>
        </p:grpSpPr>
        <p:sp>
          <p:nvSpPr>
            <p:cNvPr name="Freeform 31" id="31"/>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9525" cap="sq">
              <a:solidFill>
                <a:srgbClr val="F0F0F0"/>
              </a:solidFill>
              <a:prstDash val="solid"/>
              <a:miter/>
            </a:ln>
          </p:spPr>
        </p:sp>
        <p:sp>
          <p:nvSpPr>
            <p:cNvPr name="TextBox 32" id="32"/>
            <p:cNvSpPr txBox="true"/>
            <p:nvPr/>
          </p:nvSpPr>
          <p:spPr>
            <a:xfrm>
              <a:off x="76200" y="76200"/>
              <a:ext cx="660400" cy="660400"/>
            </a:xfrm>
            <a:prstGeom prst="rect">
              <a:avLst/>
            </a:prstGeom>
          </p:spPr>
          <p:txBody>
            <a:bodyPr anchor="ctr" rtlCol="false" tIns="50800" lIns="50800" bIns="50800" rIns="50800"/>
            <a:lstStyle/>
            <a:p>
              <a:pPr algn="ctr">
                <a:lnSpc>
                  <a:spcPts val="1680"/>
                </a:lnSpc>
              </a:pPr>
            </a:p>
          </p:txBody>
        </p:sp>
      </p:grpSp>
      <p:grpSp>
        <p:nvGrpSpPr>
          <p:cNvPr name="Group 33" id="33"/>
          <p:cNvGrpSpPr/>
          <p:nvPr/>
        </p:nvGrpSpPr>
        <p:grpSpPr>
          <a:xfrm rot="0">
            <a:off x="3961418" y="4345410"/>
            <a:ext cx="431830" cy="431830"/>
            <a:chOff x="0" y="0"/>
            <a:chExt cx="812800" cy="812800"/>
          </a:xfrm>
        </p:grpSpPr>
        <p:sp>
          <p:nvSpPr>
            <p:cNvPr name="Freeform 34" id="34"/>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9525" cap="sq">
              <a:solidFill>
                <a:srgbClr val="F0F0F0"/>
              </a:solidFill>
              <a:prstDash val="solid"/>
              <a:miter/>
            </a:ln>
          </p:spPr>
        </p:sp>
        <p:sp>
          <p:nvSpPr>
            <p:cNvPr name="TextBox 35" id="35"/>
            <p:cNvSpPr txBox="true"/>
            <p:nvPr/>
          </p:nvSpPr>
          <p:spPr>
            <a:xfrm>
              <a:off x="76200" y="76200"/>
              <a:ext cx="660400" cy="660400"/>
            </a:xfrm>
            <a:prstGeom prst="rect">
              <a:avLst/>
            </a:prstGeom>
          </p:spPr>
          <p:txBody>
            <a:bodyPr anchor="ctr" rtlCol="false" tIns="50800" lIns="50800" bIns="50800" rIns="50800"/>
            <a:lstStyle/>
            <a:p>
              <a:pPr algn="ctr">
                <a:lnSpc>
                  <a:spcPts val="1680"/>
                </a:lnSpc>
              </a:pPr>
            </a:p>
          </p:txBody>
        </p:sp>
      </p:grpSp>
      <p:sp>
        <p:nvSpPr>
          <p:cNvPr name="TextBox 36" id="36"/>
          <p:cNvSpPr txBox="true"/>
          <p:nvPr/>
        </p:nvSpPr>
        <p:spPr>
          <a:xfrm rot="0">
            <a:off x="1458518" y="4378445"/>
            <a:ext cx="2160000" cy="441960"/>
          </a:xfrm>
          <a:prstGeom prst="rect">
            <a:avLst/>
          </a:prstGeom>
        </p:spPr>
        <p:txBody>
          <a:bodyPr anchor="t" rtlCol="false" tIns="0" lIns="0" bIns="0" rIns="0">
            <a:spAutoFit/>
          </a:bodyPr>
          <a:lstStyle/>
          <a:p>
            <a:pPr algn="l">
              <a:lnSpc>
                <a:spcPts val="1770"/>
              </a:lnSpc>
            </a:pPr>
            <a:r>
              <a:rPr lang="en-US" sz="1500">
                <a:solidFill>
                  <a:srgbClr val="F0F0F0"/>
                </a:solidFill>
                <a:latin typeface="Neue Montreal"/>
                <a:ea typeface="Neue Montreal"/>
                <a:cs typeface="Neue Montreal"/>
                <a:sym typeface="Neue Montreal"/>
              </a:rPr>
              <a:t>Expert AI Development Team</a:t>
            </a:r>
          </a:p>
        </p:txBody>
      </p:sp>
      <p:sp>
        <p:nvSpPr>
          <p:cNvPr name="TextBox 37" id="37"/>
          <p:cNvSpPr txBox="true"/>
          <p:nvPr/>
        </p:nvSpPr>
        <p:spPr>
          <a:xfrm rot="0">
            <a:off x="4680000" y="4378445"/>
            <a:ext cx="2160000" cy="222885"/>
          </a:xfrm>
          <a:prstGeom prst="rect">
            <a:avLst/>
          </a:prstGeom>
        </p:spPr>
        <p:txBody>
          <a:bodyPr anchor="t" rtlCol="false" tIns="0" lIns="0" bIns="0" rIns="0">
            <a:spAutoFit/>
          </a:bodyPr>
          <a:lstStyle/>
          <a:p>
            <a:pPr algn="l">
              <a:lnSpc>
                <a:spcPts val="1770"/>
              </a:lnSpc>
            </a:pPr>
            <a:r>
              <a:rPr lang="en-US" sz="1500">
                <a:solidFill>
                  <a:srgbClr val="F0F0F0"/>
                </a:solidFill>
                <a:latin typeface="Neue Montreal"/>
                <a:ea typeface="Neue Montreal"/>
                <a:cs typeface="Neue Montreal"/>
                <a:sym typeface="Neue Montreal"/>
              </a:rPr>
              <a:t>Custom AI Solutions</a:t>
            </a:r>
          </a:p>
        </p:txBody>
      </p:sp>
      <p:sp>
        <p:nvSpPr>
          <p:cNvPr name="TextBox 38" id="38"/>
          <p:cNvSpPr txBox="true"/>
          <p:nvPr/>
        </p:nvSpPr>
        <p:spPr>
          <a:xfrm rot="0">
            <a:off x="1458518" y="5099140"/>
            <a:ext cx="2160000" cy="952500"/>
          </a:xfrm>
          <a:prstGeom prst="rect">
            <a:avLst/>
          </a:prstGeom>
        </p:spPr>
        <p:txBody>
          <a:bodyPr anchor="t" rtlCol="false" tIns="0" lIns="0" bIns="0" rIns="0">
            <a:spAutoFit/>
          </a:bodyPr>
          <a:lstStyle/>
          <a:p>
            <a:pPr algn="l">
              <a:lnSpc>
                <a:spcPts val="1500"/>
              </a:lnSpc>
            </a:pPr>
            <a:r>
              <a:rPr lang="en-US" sz="1000">
                <a:solidFill>
                  <a:srgbClr val="F0F0F0"/>
                </a:solidFill>
                <a:latin typeface="Open Sans Light"/>
                <a:ea typeface="Open Sans Light"/>
                <a:cs typeface="Open Sans Light"/>
                <a:sym typeface="Open Sans Light"/>
              </a:rPr>
              <a:t>Our AI specialists and data scientists build cutting-edge solutions using neural networks, reinforcement learning, and cognitive computing to drive innovation</a:t>
            </a:r>
            <a:r>
              <a:rPr lang="en-US" sz="1000">
                <a:solidFill>
                  <a:srgbClr val="F0F0F0"/>
                </a:solidFill>
                <a:latin typeface="Open Sans Light"/>
                <a:ea typeface="Open Sans Light"/>
                <a:cs typeface="Open Sans Light"/>
                <a:sym typeface="Open Sans Light"/>
              </a:rPr>
              <a:t>.</a:t>
            </a:r>
          </a:p>
        </p:txBody>
      </p:sp>
      <p:sp>
        <p:nvSpPr>
          <p:cNvPr name="TextBox 39" id="39"/>
          <p:cNvSpPr txBox="true"/>
          <p:nvPr/>
        </p:nvSpPr>
        <p:spPr>
          <a:xfrm rot="0">
            <a:off x="4680000" y="5099140"/>
            <a:ext cx="2160000" cy="762000"/>
          </a:xfrm>
          <a:prstGeom prst="rect">
            <a:avLst/>
          </a:prstGeom>
        </p:spPr>
        <p:txBody>
          <a:bodyPr anchor="t" rtlCol="false" tIns="0" lIns="0" bIns="0" rIns="0">
            <a:spAutoFit/>
          </a:bodyPr>
          <a:lstStyle/>
          <a:p>
            <a:pPr algn="l">
              <a:lnSpc>
                <a:spcPts val="1500"/>
              </a:lnSpc>
            </a:pPr>
            <a:r>
              <a:rPr lang="en-US" sz="1000">
                <a:solidFill>
                  <a:srgbClr val="F0F0F0"/>
                </a:solidFill>
                <a:latin typeface="Open Sans Light"/>
                <a:ea typeface="Open Sans Light"/>
                <a:cs typeface="Open Sans Light"/>
                <a:sym typeface="Open Sans Light"/>
              </a:rPr>
              <a:t>We design AI applications tailored to your specific goals, ensuring they provide long-term value and align with your business vision.</a:t>
            </a:r>
          </a:p>
        </p:txBody>
      </p:sp>
      <p:sp>
        <p:nvSpPr>
          <p:cNvPr name="TextBox 40" id="40"/>
          <p:cNvSpPr txBox="true"/>
          <p:nvPr/>
        </p:nvSpPr>
        <p:spPr>
          <a:xfrm rot="0">
            <a:off x="796395" y="4451152"/>
            <a:ext cx="318913" cy="229870"/>
          </a:xfrm>
          <a:prstGeom prst="rect">
            <a:avLst/>
          </a:prstGeom>
        </p:spPr>
        <p:txBody>
          <a:bodyPr anchor="t" rtlCol="false" tIns="0" lIns="0" bIns="0" rIns="0">
            <a:spAutoFit/>
          </a:bodyPr>
          <a:lstStyle/>
          <a:p>
            <a:pPr algn="ctr">
              <a:lnSpc>
                <a:spcPts val="1759"/>
              </a:lnSpc>
            </a:pPr>
            <a:r>
              <a:rPr lang="en-US" sz="1599">
                <a:solidFill>
                  <a:srgbClr val="F0F0F0"/>
                </a:solidFill>
                <a:latin typeface="Neue Montreal"/>
                <a:ea typeface="Neue Montreal"/>
                <a:cs typeface="Neue Montreal"/>
                <a:sym typeface="Neue Montreal"/>
              </a:rPr>
              <a:t>01</a:t>
            </a:r>
          </a:p>
        </p:txBody>
      </p:sp>
      <p:sp>
        <p:nvSpPr>
          <p:cNvPr name="TextBox 41" id="41"/>
          <p:cNvSpPr txBox="true"/>
          <p:nvPr/>
        </p:nvSpPr>
        <p:spPr>
          <a:xfrm rot="0">
            <a:off x="4017877" y="4451152"/>
            <a:ext cx="318913" cy="229870"/>
          </a:xfrm>
          <a:prstGeom prst="rect">
            <a:avLst/>
          </a:prstGeom>
        </p:spPr>
        <p:txBody>
          <a:bodyPr anchor="t" rtlCol="false" tIns="0" lIns="0" bIns="0" rIns="0">
            <a:spAutoFit/>
          </a:bodyPr>
          <a:lstStyle/>
          <a:p>
            <a:pPr algn="ctr">
              <a:lnSpc>
                <a:spcPts val="1759"/>
              </a:lnSpc>
            </a:pPr>
            <a:r>
              <a:rPr lang="en-US" sz="1599">
                <a:solidFill>
                  <a:srgbClr val="F0F0F0"/>
                </a:solidFill>
                <a:latin typeface="Neue Montreal"/>
                <a:ea typeface="Neue Montreal"/>
                <a:cs typeface="Neue Montreal"/>
                <a:sym typeface="Neue Montreal"/>
              </a:rPr>
              <a:t>02</a:t>
            </a:r>
          </a:p>
        </p:txBody>
      </p:sp>
      <p:sp>
        <p:nvSpPr>
          <p:cNvPr name="Freeform 42" id="42"/>
          <p:cNvSpPr/>
          <p:nvPr/>
        </p:nvSpPr>
        <p:spPr>
          <a:xfrm flipH="false" flipV="false" rot="0">
            <a:off x="756000" y="756000"/>
            <a:ext cx="1860658" cy="601150"/>
          </a:xfrm>
          <a:custGeom>
            <a:avLst/>
            <a:gdLst/>
            <a:ahLst/>
            <a:cxnLst/>
            <a:rect r="r" b="b" t="t" l="l"/>
            <a:pathLst>
              <a:path h="601150" w="1860658">
                <a:moveTo>
                  <a:pt x="0" y="0"/>
                </a:moveTo>
                <a:lnTo>
                  <a:pt x="1860658" y="0"/>
                </a:lnTo>
                <a:lnTo>
                  <a:pt x="1860658" y="601150"/>
                </a:lnTo>
                <a:lnTo>
                  <a:pt x="0" y="601150"/>
                </a:lnTo>
                <a:lnTo>
                  <a:pt x="0" y="0"/>
                </a:lnTo>
                <a:close/>
              </a:path>
            </a:pathLst>
          </a:custGeom>
          <a:blipFill>
            <a:blip r:embed="rId3"/>
            <a:stretch>
              <a:fillRect l="0" t="-412" r="-7282" b="-412"/>
            </a:stretch>
          </a:blipFill>
        </p:spPr>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bg>
      <p:bgPr>
        <a:solidFill>
          <a:srgbClr val="F0F0F0"/>
        </a:solidFill>
      </p:bgPr>
    </p:bg>
    <p:spTree>
      <p:nvGrpSpPr>
        <p:cNvPr id="1" name=""/>
        <p:cNvGrpSpPr/>
        <p:nvPr/>
      </p:nvGrpSpPr>
      <p:grpSpPr>
        <a:xfrm>
          <a:off x="0" y="0"/>
          <a:ext cx="0" cy="0"/>
          <a:chOff x="0" y="0"/>
          <a:chExt cx="0" cy="0"/>
        </a:xfrm>
      </p:grpSpPr>
      <p:grpSp>
        <p:nvGrpSpPr>
          <p:cNvPr name="Group 2" id="2"/>
          <p:cNvGrpSpPr/>
          <p:nvPr/>
        </p:nvGrpSpPr>
        <p:grpSpPr>
          <a:xfrm rot="0">
            <a:off x="3961418" y="4734170"/>
            <a:ext cx="431830" cy="431830"/>
            <a:chOff x="0" y="0"/>
            <a:chExt cx="812800" cy="812800"/>
          </a:xfrm>
        </p:grpSpPr>
        <p:sp>
          <p:nvSpPr>
            <p:cNvPr name="Freeform 3" id="3"/>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9525" cap="sq">
              <a:solidFill>
                <a:srgbClr val="296B8B"/>
              </a:solidFill>
              <a:prstDash val="solid"/>
              <a:miter/>
            </a:ln>
          </p:spPr>
        </p:sp>
        <p:sp>
          <p:nvSpPr>
            <p:cNvPr name="TextBox 4" id="4"/>
            <p:cNvSpPr txBox="true"/>
            <p:nvPr/>
          </p:nvSpPr>
          <p:spPr>
            <a:xfrm>
              <a:off x="76200" y="76200"/>
              <a:ext cx="660400" cy="660400"/>
            </a:xfrm>
            <a:prstGeom prst="rect">
              <a:avLst/>
            </a:prstGeom>
          </p:spPr>
          <p:txBody>
            <a:bodyPr anchor="ctr" rtlCol="false" tIns="50800" lIns="50800" bIns="50800" rIns="50800"/>
            <a:lstStyle/>
            <a:p>
              <a:pPr algn="ctr">
                <a:lnSpc>
                  <a:spcPts val="1680"/>
                </a:lnSpc>
              </a:pPr>
            </a:p>
          </p:txBody>
        </p:sp>
      </p:grpSp>
      <p:grpSp>
        <p:nvGrpSpPr>
          <p:cNvPr name="Group 5" id="5"/>
          <p:cNvGrpSpPr/>
          <p:nvPr/>
        </p:nvGrpSpPr>
        <p:grpSpPr>
          <a:xfrm rot="0">
            <a:off x="3961418" y="6741905"/>
            <a:ext cx="431830" cy="431830"/>
            <a:chOff x="0" y="0"/>
            <a:chExt cx="812800" cy="812800"/>
          </a:xfrm>
        </p:grpSpPr>
        <p:sp>
          <p:nvSpPr>
            <p:cNvPr name="Freeform 6" id="6"/>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9525" cap="sq">
              <a:solidFill>
                <a:srgbClr val="296B8B"/>
              </a:solidFill>
              <a:prstDash val="solid"/>
              <a:miter/>
            </a:ln>
          </p:spPr>
        </p:sp>
        <p:sp>
          <p:nvSpPr>
            <p:cNvPr name="TextBox 7" id="7"/>
            <p:cNvSpPr txBox="true"/>
            <p:nvPr/>
          </p:nvSpPr>
          <p:spPr>
            <a:xfrm>
              <a:off x="76200" y="76200"/>
              <a:ext cx="660400" cy="660400"/>
            </a:xfrm>
            <a:prstGeom prst="rect">
              <a:avLst/>
            </a:prstGeom>
          </p:spPr>
          <p:txBody>
            <a:bodyPr anchor="ctr" rtlCol="false" tIns="50800" lIns="50800" bIns="50800" rIns="50800"/>
            <a:lstStyle/>
            <a:p>
              <a:pPr algn="ctr">
                <a:lnSpc>
                  <a:spcPts val="1680"/>
                </a:lnSpc>
              </a:pPr>
            </a:p>
          </p:txBody>
        </p:sp>
      </p:grpSp>
      <p:grpSp>
        <p:nvGrpSpPr>
          <p:cNvPr name="Group 8" id="8"/>
          <p:cNvGrpSpPr/>
          <p:nvPr/>
        </p:nvGrpSpPr>
        <p:grpSpPr>
          <a:xfrm rot="0">
            <a:off x="3961418" y="8540090"/>
            <a:ext cx="431830" cy="431830"/>
            <a:chOff x="0" y="0"/>
            <a:chExt cx="812800" cy="812800"/>
          </a:xfrm>
        </p:grpSpPr>
        <p:sp>
          <p:nvSpPr>
            <p:cNvPr name="Freeform 9" id="9"/>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9525" cap="sq">
              <a:solidFill>
                <a:srgbClr val="296B8B"/>
              </a:solidFill>
              <a:prstDash val="solid"/>
              <a:miter/>
            </a:ln>
          </p:spPr>
        </p:sp>
        <p:sp>
          <p:nvSpPr>
            <p:cNvPr name="TextBox 10" id="10"/>
            <p:cNvSpPr txBox="true"/>
            <p:nvPr/>
          </p:nvSpPr>
          <p:spPr>
            <a:xfrm>
              <a:off x="76200" y="76200"/>
              <a:ext cx="660400" cy="660400"/>
            </a:xfrm>
            <a:prstGeom prst="rect">
              <a:avLst/>
            </a:prstGeom>
          </p:spPr>
          <p:txBody>
            <a:bodyPr anchor="ctr" rtlCol="false" tIns="50800" lIns="50800" bIns="50800" rIns="50800"/>
            <a:lstStyle/>
            <a:p>
              <a:pPr algn="ctr">
                <a:lnSpc>
                  <a:spcPts val="1680"/>
                </a:lnSpc>
              </a:pPr>
            </a:p>
          </p:txBody>
        </p:sp>
      </p:grpSp>
      <p:grpSp>
        <p:nvGrpSpPr>
          <p:cNvPr name="Group 11" id="11"/>
          <p:cNvGrpSpPr/>
          <p:nvPr/>
        </p:nvGrpSpPr>
        <p:grpSpPr>
          <a:xfrm rot="0">
            <a:off x="720000" y="4734170"/>
            <a:ext cx="2880000" cy="5262670"/>
            <a:chOff x="0" y="0"/>
            <a:chExt cx="607134" cy="1109425"/>
          </a:xfrm>
        </p:grpSpPr>
        <p:sp>
          <p:nvSpPr>
            <p:cNvPr name="Freeform 12" id="12"/>
            <p:cNvSpPr/>
            <p:nvPr/>
          </p:nvSpPr>
          <p:spPr>
            <a:xfrm flipH="false" flipV="false" rot="0">
              <a:off x="0" y="0"/>
              <a:ext cx="607134" cy="1109425"/>
            </a:xfrm>
            <a:custGeom>
              <a:avLst/>
              <a:gdLst/>
              <a:ahLst/>
              <a:cxnLst/>
              <a:rect r="r" b="b" t="t" l="l"/>
              <a:pathLst>
                <a:path h="1109425" w="607134">
                  <a:moveTo>
                    <a:pt x="0" y="0"/>
                  </a:moveTo>
                  <a:lnTo>
                    <a:pt x="607134" y="0"/>
                  </a:lnTo>
                  <a:lnTo>
                    <a:pt x="607134" y="1109425"/>
                  </a:lnTo>
                  <a:lnTo>
                    <a:pt x="0" y="1109425"/>
                  </a:lnTo>
                  <a:close/>
                </a:path>
              </a:pathLst>
            </a:custGeom>
            <a:blipFill>
              <a:blip r:embed="rId2"/>
              <a:stretch>
                <a:fillRect l="-46785" t="0" r="-127483" b="0"/>
              </a:stretch>
            </a:blipFill>
          </p:spPr>
        </p:sp>
      </p:grpSp>
      <p:sp>
        <p:nvSpPr>
          <p:cNvPr name="TextBox 13" id="13"/>
          <p:cNvSpPr txBox="true"/>
          <p:nvPr/>
        </p:nvSpPr>
        <p:spPr>
          <a:xfrm rot="0">
            <a:off x="3960000" y="977175"/>
            <a:ext cx="2880000" cy="209550"/>
          </a:xfrm>
          <a:prstGeom prst="rect">
            <a:avLst/>
          </a:prstGeom>
        </p:spPr>
        <p:txBody>
          <a:bodyPr anchor="t" rtlCol="false" tIns="0" lIns="0" bIns="0" rIns="0">
            <a:spAutoFit/>
          </a:bodyPr>
          <a:lstStyle/>
          <a:p>
            <a:pPr algn="r">
              <a:lnSpc>
                <a:spcPts val="1680"/>
              </a:lnSpc>
            </a:pPr>
            <a:r>
              <a:rPr lang="en-US" sz="1400" b="true">
                <a:solidFill>
                  <a:srgbClr val="296B8B"/>
                </a:solidFill>
                <a:latin typeface="Neue Montreal Bold"/>
                <a:ea typeface="Neue Montreal Bold"/>
                <a:cs typeface="Neue Montreal Bold"/>
                <a:sym typeface="Neue Montreal Bold"/>
              </a:rPr>
              <a:t>2025</a:t>
            </a:r>
          </a:p>
        </p:txBody>
      </p:sp>
      <p:sp>
        <p:nvSpPr>
          <p:cNvPr name="TextBox 14" id="14"/>
          <p:cNvSpPr txBox="true"/>
          <p:nvPr/>
        </p:nvSpPr>
        <p:spPr>
          <a:xfrm rot="0">
            <a:off x="720000" y="1846357"/>
            <a:ext cx="6120000" cy="2116454"/>
          </a:xfrm>
          <a:prstGeom prst="rect">
            <a:avLst/>
          </a:prstGeom>
        </p:spPr>
        <p:txBody>
          <a:bodyPr anchor="t" rtlCol="false" tIns="0" lIns="0" bIns="0" rIns="0">
            <a:spAutoFit/>
          </a:bodyPr>
          <a:lstStyle/>
          <a:p>
            <a:pPr algn="l">
              <a:lnSpc>
                <a:spcPts val="8550"/>
              </a:lnSpc>
            </a:pPr>
            <a:r>
              <a:rPr lang="en-US" sz="5700">
                <a:solidFill>
                  <a:srgbClr val="296B8B"/>
                </a:solidFill>
                <a:latin typeface="Neue Montreal"/>
                <a:ea typeface="Neue Montreal"/>
                <a:cs typeface="Neue Montreal"/>
                <a:sym typeface="Neue Montreal"/>
              </a:rPr>
              <a:t>Our AI Development Services</a:t>
            </a:r>
          </a:p>
        </p:txBody>
      </p:sp>
      <p:sp>
        <p:nvSpPr>
          <p:cNvPr name="TextBox 15" id="15"/>
          <p:cNvSpPr txBox="true"/>
          <p:nvPr/>
        </p:nvSpPr>
        <p:spPr>
          <a:xfrm rot="0">
            <a:off x="4680000" y="4710055"/>
            <a:ext cx="2160000" cy="674369"/>
          </a:xfrm>
          <a:prstGeom prst="rect">
            <a:avLst/>
          </a:prstGeom>
        </p:spPr>
        <p:txBody>
          <a:bodyPr anchor="t" rtlCol="false" tIns="0" lIns="0" bIns="0" rIns="0">
            <a:spAutoFit/>
          </a:bodyPr>
          <a:lstStyle/>
          <a:p>
            <a:pPr algn="l">
              <a:lnSpc>
                <a:spcPts val="2700"/>
              </a:lnSpc>
            </a:pPr>
            <a:r>
              <a:rPr lang="en-US" sz="1800">
                <a:solidFill>
                  <a:srgbClr val="296B8B"/>
                </a:solidFill>
                <a:latin typeface="Neue Montreal"/>
                <a:ea typeface="Neue Montreal"/>
                <a:cs typeface="Neue Montreal"/>
                <a:sym typeface="Neue Montreal"/>
              </a:rPr>
              <a:t>AI-Powered Chatbots and Virtual Assistants</a:t>
            </a:r>
          </a:p>
        </p:txBody>
      </p:sp>
      <p:sp>
        <p:nvSpPr>
          <p:cNvPr name="TextBox 16" id="16"/>
          <p:cNvSpPr txBox="true"/>
          <p:nvPr/>
        </p:nvSpPr>
        <p:spPr>
          <a:xfrm rot="0">
            <a:off x="4680000" y="5497425"/>
            <a:ext cx="2160000" cy="1034415"/>
          </a:xfrm>
          <a:prstGeom prst="rect">
            <a:avLst/>
          </a:prstGeom>
        </p:spPr>
        <p:txBody>
          <a:bodyPr anchor="t" rtlCol="false" tIns="0" lIns="0" bIns="0" rIns="0">
            <a:spAutoFit/>
          </a:bodyPr>
          <a:lstStyle/>
          <a:p>
            <a:pPr algn="l">
              <a:lnSpc>
                <a:spcPts val="1650"/>
              </a:lnSpc>
            </a:pPr>
            <a:r>
              <a:rPr lang="en-US" sz="1100">
                <a:solidFill>
                  <a:srgbClr val="0D1A26"/>
                </a:solidFill>
                <a:latin typeface="Open Sans Light"/>
                <a:ea typeface="Open Sans Light"/>
                <a:cs typeface="Open Sans Light"/>
                <a:sym typeface="Open Sans Light"/>
              </a:rPr>
              <a:t>Enhance customer interactions with AI-driven chatbots and virtual assistants that provide instant support and personalized responses.</a:t>
            </a:r>
          </a:p>
        </p:txBody>
      </p:sp>
      <p:sp>
        <p:nvSpPr>
          <p:cNvPr name="TextBox 17" id="17"/>
          <p:cNvSpPr txBox="true"/>
          <p:nvPr/>
        </p:nvSpPr>
        <p:spPr>
          <a:xfrm rot="0">
            <a:off x="4017877" y="4839912"/>
            <a:ext cx="318913" cy="229870"/>
          </a:xfrm>
          <a:prstGeom prst="rect">
            <a:avLst/>
          </a:prstGeom>
        </p:spPr>
        <p:txBody>
          <a:bodyPr anchor="t" rtlCol="false" tIns="0" lIns="0" bIns="0" rIns="0">
            <a:spAutoFit/>
          </a:bodyPr>
          <a:lstStyle/>
          <a:p>
            <a:pPr algn="ctr">
              <a:lnSpc>
                <a:spcPts val="1759"/>
              </a:lnSpc>
            </a:pPr>
            <a:r>
              <a:rPr lang="en-US" sz="1599">
                <a:solidFill>
                  <a:srgbClr val="296B8B"/>
                </a:solidFill>
                <a:latin typeface="Neue Montreal"/>
                <a:ea typeface="Neue Montreal"/>
                <a:cs typeface="Neue Montreal"/>
                <a:sym typeface="Neue Montreal"/>
              </a:rPr>
              <a:t>01</a:t>
            </a:r>
          </a:p>
        </p:txBody>
      </p:sp>
      <p:sp>
        <p:nvSpPr>
          <p:cNvPr name="TextBox 18" id="18"/>
          <p:cNvSpPr txBox="true"/>
          <p:nvPr/>
        </p:nvSpPr>
        <p:spPr>
          <a:xfrm rot="0">
            <a:off x="4680000" y="6717790"/>
            <a:ext cx="2160000" cy="674369"/>
          </a:xfrm>
          <a:prstGeom prst="rect">
            <a:avLst/>
          </a:prstGeom>
        </p:spPr>
        <p:txBody>
          <a:bodyPr anchor="t" rtlCol="false" tIns="0" lIns="0" bIns="0" rIns="0">
            <a:spAutoFit/>
          </a:bodyPr>
          <a:lstStyle/>
          <a:p>
            <a:pPr algn="l">
              <a:lnSpc>
                <a:spcPts val="2700"/>
              </a:lnSpc>
            </a:pPr>
            <a:r>
              <a:rPr lang="en-US" sz="1800">
                <a:solidFill>
                  <a:srgbClr val="296B8B"/>
                </a:solidFill>
                <a:latin typeface="Neue Montreal"/>
                <a:ea typeface="Neue Montreal"/>
                <a:cs typeface="Neue Montreal"/>
                <a:sym typeface="Neue Montreal"/>
              </a:rPr>
              <a:t>Machine Learning Solutions</a:t>
            </a:r>
          </a:p>
        </p:txBody>
      </p:sp>
      <p:sp>
        <p:nvSpPr>
          <p:cNvPr name="TextBox 19" id="19"/>
          <p:cNvSpPr txBox="true"/>
          <p:nvPr/>
        </p:nvSpPr>
        <p:spPr>
          <a:xfrm rot="0">
            <a:off x="4680000" y="7505160"/>
            <a:ext cx="2160000" cy="824865"/>
          </a:xfrm>
          <a:prstGeom prst="rect">
            <a:avLst/>
          </a:prstGeom>
        </p:spPr>
        <p:txBody>
          <a:bodyPr anchor="t" rtlCol="false" tIns="0" lIns="0" bIns="0" rIns="0">
            <a:spAutoFit/>
          </a:bodyPr>
          <a:lstStyle/>
          <a:p>
            <a:pPr algn="l">
              <a:lnSpc>
                <a:spcPts val="1650"/>
              </a:lnSpc>
            </a:pPr>
            <a:r>
              <a:rPr lang="en-US" sz="1100">
                <a:solidFill>
                  <a:srgbClr val="0D1A26"/>
                </a:solidFill>
                <a:latin typeface="Open Sans Light"/>
                <a:ea typeface="Open Sans Light"/>
                <a:cs typeface="Open Sans Light"/>
                <a:sym typeface="Open Sans Light"/>
              </a:rPr>
              <a:t>Unlock insights with custom machine learning models for decision-making, fraud detection, and predictive analytics.</a:t>
            </a:r>
          </a:p>
        </p:txBody>
      </p:sp>
      <p:sp>
        <p:nvSpPr>
          <p:cNvPr name="TextBox 20" id="20"/>
          <p:cNvSpPr txBox="true"/>
          <p:nvPr/>
        </p:nvSpPr>
        <p:spPr>
          <a:xfrm rot="0">
            <a:off x="4017877" y="6847647"/>
            <a:ext cx="318913" cy="229870"/>
          </a:xfrm>
          <a:prstGeom prst="rect">
            <a:avLst/>
          </a:prstGeom>
        </p:spPr>
        <p:txBody>
          <a:bodyPr anchor="t" rtlCol="false" tIns="0" lIns="0" bIns="0" rIns="0">
            <a:spAutoFit/>
          </a:bodyPr>
          <a:lstStyle/>
          <a:p>
            <a:pPr algn="ctr">
              <a:lnSpc>
                <a:spcPts val="1759"/>
              </a:lnSpc>
            </a:pPr>
            <a:r>
              <a:rPr lang="en-US" sz="1599">
                <a:solidFill>
                  <a:srgbClr val="296B8B"/>
                </a:solidFill>
                <a:latin typeface="Neue Montreal"/>
                <a:ea typeface="Neue Montreal"/>
                <a:cs typeface="Neue Montreal"/>
                <a:sym typeface="Neue Montreal"/>
              </a:rPr>
              <a:t>02</a:t>
            </a:r>
          </a:p>
        </p:txBody>
      </p:sp>
      <p:sp>
        <p:nvSpPr>
          <p:cNvPr name="TextBox 21" id="21"/>
          <p:cNvSpPr txBox="true"/>
          <p:nvPr/>
        </p:nvSpPr>
        <p:spPr>
          <a:xfrm rot="0">
            <a:off x="4680000" y="8515975"/>
            <a:ext cx="2160000" cy="674369"/>
          </a:xfrm>
          <a:prstGeom prst="rect">
            <a:avLst/>
          </a:prstGeom>
        </p:spPr>
        <p:txBody>
          <a:bodyPr anchor="t" rtlCol="false" tIns="0" lIns="0" bIns="0" rIns="0">
            <a:spAutoFit/>
          </a:bodyPr>
          <a:lstStyle/>
          <a:p>
            <a:pPr algn="l">
              <a:lnSpc>
                <a:spcPts val="2700"/>
              </a:lnSpc>
            </a:pPr>
            <a:r>
              <a:rPr lang="en-US" sz="1800">
                <a:solidFill>
                  <a:srgbClr val="296B8B"/>
                </a:solidFill>
                <a:latin typeface="Neue Montreal"/>
                <a:ea typeface="Neue Montreal"/>
                <a:cs typeface="Neue Montreal"/>
                <a:sym typeface="Neue Montreal"/>
              </a:rPr>
              <a:t>Natural Language Processing (NLP)</a:t>
            </a:r>
          </a:p>
        </p:txBody>
      </p:sp>
      <p:sp>
        <p:nvSpPr>
          <p:cNvPr name="TextBox 22" id="22"/>
          <p:cNvSpPr txBox="true"/>
          <p:nvPr/>
        </p:nvSpPr>
        <p:spPr>
          <a:xfrm rot="0">
            <a:off x="4680000" y="9303345"/>
            <a:ext cx="2160000" cy="1243965"/>
          </a:xfrm>
          <a:prstGeom prst="rect">
            <a:avLst/>
          </a:prstGeom>
        </p:spPr>
        <p:txBody>
          <a:bodyPr anchor="t" rtlCol="false" tIns="0" lIns="0" bIns="0" rIns="0">
            <a:spAutoFit/>
          </a:bodyPr>
          <a:lstStyle/>
          <a:p>
            <a:pPr algn="l">
              <a:lnSpc>
                <a:spcPts val="1650"/>
              </a:lnSpc>
            </a:pPr>
            <a:r>
              <a:rPr lang="en-US" sz="1100">
                <a:solidFill>
                  <a:srgbClr val="0D1A26"/>
                </a:solidFill>
                <a:latin typeface="Open Sans Light"/>
                <a:ea typeface="Open Sans Light"/>
                <a:cs typeface="Open Sans Light"/>
                <a:sym typeface="Open Sans Light"/>
              </a:rPr>
              <a:t>Empower your applications with NLP for sentiment analysis, text summarization, language translation, and automated content generation.</a:t>
            </a:r>
          </a:p>
          <a:p>
            <a:pPr algn="l">
              <a:lnSpc>
                <a:spcPts val="1650"/>
              </a:lnSpc>
            </a:pPr>
          </a:p>
        </p:txBody>
      </p:sp>
      <p:sp>
        <p:nvSpPr>
          <p:cNvPr name="TextBox 23" id="23"/>
          <p:cNvSpPr txBox="true"/>
          <p:nvPr/>
        </p:nvSpPr>
        <p:spPr>
          <a:xfrm rot="0">
            <a:off x="4017877" y="8645832"/>
            <a:ext cx="318913" cy="229870"/>
          </a:xfrm>
          <a:prstGeom prst="rect">
            <a:avLst/>
          </a:prstGeom>
        </p:spPr>
        <p:txBody>
          <a:bodyPr anchor="t" rtlCol="false" tIns="0" lIns="0" bIns="0" rIns="0">
            <a:spAutoFit/>
          </a:bodyPr>
          <a:lstStyle/>
          <a:p>
            <a:pPr algn="ctr">
              <a:lnSpc>
                <a:spcPts val="1759"/>
              </a:lnSpc>
            </a:pPr>
            <a:r>
              <a:rPr lang="en-US" sz="1599">
                <a:solidFill>
                  <a:srgbClr val="296B8B"/>
                </a:solidFill>
                <a:latin typeface="Neue Montreal"/>
                <a:ea typeface="Neue Montreal"/>
                <a:cs typeface="Neue Montreal"/>
                <a:sym typeface="Neue Montreal"/>
              </a:rPr>
              <a:t>03</a:t>
            </a:r>
          </a:p>
        </p:txBody>
      </p:sp>
      <p:sp>
        <p:nvSpPr>
          <p:cNvPr name="Freeform 24" id="24"/>
          <p:cNvSpPr/>
          <p:nvPr/>
        </p:nvSpPr>
        <p:spPr>
          <a:xfrm flipH="false" flipV="false" rot="0">
            <a:off x="756000" y="756000"/>
            <a:ext cx="1860658" cy="601150"/>
          </a:xfrm>
          <a:custGeom>
            <a:avLst/>
            <a:gdLst/>
            <a:ahLst/>
            <a:cxnLst/>
            <a:rect r="r" b="b" t="t" l="l"/>
            <a:pathLst>
              <a:path h="601150" w="1860658">
                <a:moveTo>
                  <a:pt x="0" y="0"/>
                </a:moveTo>
                <a:lnTo>
                  <a:pt x="1860658" y="0"/>
                </a:lnTo>
                <a:lnTo>
                  <a:pt x="1860658" y="601150"/>
                </a:lnTo>
                <a:lnTo>
                  <a:pt x="0" y="601150"/>
                </a:lnTo>
                <a:lnTo>
                  <a:pt x="0" y="0"/>
                </a:lnTo>
                <a:close/>
              </a:path>
            </a:pathLst>
          </a:custGeom>
          <a:blipFill>
            <a:blip r:embed="rId3"/>
            <a:stretch>
              <a:fillRect l="0" t="-104758" r="0" b="-104758"/>
            </a:stretch>
          </a:blipFill>
        </p:spPr>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bg>
      <p:bgPr>
        <a:solidFill>
          <a:srgbClr val="F0F0F0"/>
        </a:solidFill>
      </p:bgPr>
    </p:bg>
    <p:spTree>
      <p:nvGrpSpPr>
        <p:cNvPr id="1" name=""/>
        <p:cNvGrpSpPr/>
        <p:nvPr/>
      </p:nvGrpSpPr>
      <p:grpSpPr>
        <a:xfrm>
          <a:off x="0" y="0"/>
          <a:ext cx="0" cy="0"/>
          <a:chOff x="0" y="0"/>
          <a:chExt cx="0" cy="0"/>
        </a:xfrm>
      </p:grpSpPr>
      <p:grpSp>
        <p:nvGrpSpPr>
          <p:cNvPr name="Group 2" id="2"/>
          <p:cNvGrpSpPr/>
          <p:nvPr/>
        </p:nvGrpSpPr>
        <p:grpSpPr>
          <a:xfrm rot="0">
            <a:off x="3961418" y="4734170"/>
            <a:ext cx="431830" cy="431830"/>
            <a:chOff x="0" y="0"/>
            <a:chExt cx="812800" cy="812800"/>
          </a:xfrm>
        </p:grpSpPr>
        <p:sp>
          <p:nvSpPr>
            <p:cNvPr name="Freeform 3" id="3"/>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9525" cap="sq">
              <a:solidFill>
                <a:srgbClr val="296B8B"/>
              </a:solidFill>
              <a:prstDash val="solid"/>
              <a:miter/>
            </a:ln>
          </p:spPr>
        </p:sp>
        <p:sp>
          <p:nvSpPr>
            <p:cNvPr name="TextBox 4" id="4"/>
            <p:cNvSpPr txBox="true"/>
            <p:nvPr/>
          </p:nvSpPr>
          <p:spPr>
            <a:xfrm>
              <a:off x="76200" y="76200"/>
              <a:ext cx="660400" cy="660400"/>
            </a:xfrm>
            <a:prstGeom prst="rect">
              <a:avLst/>
            </a:prstGeom>
          </p:spPr>
          <p:txBody>
            <a:bodyPr anchor="ctr" rtlCol="false" tIns="50800" lIns="50800" bIns="50800" rIns="50800"/>
            <a:lstStyle/>
            <a:p>
              <a:pPr algn="ctr">
                <a:lnSpc>
                  <a:spcPts val="1680"/>
                </a:lnSpc>
              </a:pPr>
            </a:p>
          </p:txBody>
        </p:sp>
      </p:grpSp>
      <p:grpSp>
        <p:nvGrpSpPr>
          <p:cNvPr name="Group 5" id="5"/>
          <p:cNvGrpSpPr/>
          <p:nvPr/>
        </p:nvGrpSpPr>
        <p:grpSpPr>
          <a:xfrm rot="0">
            <a:off x="3961418" y="6741905"/>
            <a:ext cx="431830" cy="431830"/>
            <a:chOff x="0" y="0"/>
            <a:chExt cx="812800" cy="812800"/>
          </a:xfrm>
        </p:grpSpPr>
        <p:sp>
          <p:nvSpPr>
            <p:cNvPr name="Freeform 6" id="6"/>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9525" cap="sq">
              <a:solidFill>
                <a:srgbClr val="296B8B"/>
              </a:solidFill>
              <a:prstDash val="solid"/>
              <a:miter/>
            </a:ln>
          </p:spPr>
        </p:sp>
        <p:sp>
          <p:nvSpPr>
            <p:cNvPr name="TextBox 7" id="7"/>
            <p:cNvSpPr txBox="true"/>
            <p:nvPr/>
          </p:nvSpPr>
          <p:spPr>
            <a:xfrm>
              <a:off x="76200" y="76200"/>
              <a:ext cx="660400" cy="660400"/>
            </a:xfrm>
            <a:prstGeom prst="rect">
              <a:avLst/>
            </a:prstGeom>
          </p:spPr>
          <p:txBody>
            <a:bodyPr anchor="ctr" rtlCol="false" tIns="50800" lIns="50800" bIns="50800" rIns="50800"/>
            <a:lstStyle/>
            <a:p>
              <a:pPr algn="ctr">
                <a:lnSpc>
                  <a:spcPts val="1680"/>
                </a:lnSpc>
              </a:pPr>
            </a:p>
          </p:txBody>
        </p:sp>
      </p:grpSp>
      <p:grpSp>
        <p:nvGrpSpPr>
          <p:cNvPr name="Group 8" id="8"/>
          <p:cNvGrpSpPr/>
          <p:nvPr/>
        </p:nvGrpSpPr>
        <p:grpSpPr>
          <a:xfrm rot="0">
            <a:off x="3961418" y="8540090"/>
            <a:ext cx="431830" cy="431830"/>
            <a:chOff x="0" y="0"/>
            <a:chExt cx="812800" cy="812800"/>
          </a:xfrm>
        </p:grpSpPr>
        <p:sp>
          <p:nvSpPr>
            <p:cNvPr name="Freeform 9" id="9"/>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9525" cap="sq">
              <a:solidFill>
                <a:srgbClr val="296B8B"/>
              </a:solidFill>
              <a:prstDash val="solid"/>
              <a:miter/>
            </a:ln>
          </p:spPr>
        </p:sp>
        <p:sp>
          <p:nvSpPr>
            <p:cNvPr name="TextBox 10" id="10"/>
            <p:cNvSpPr txBox="true"/>
            <p:nvPr/>
          </p:nvSpPr>
          <p:spPr>
            <a:xfrm>
              <a:off x="76200" y="76200"/>
              <a:ext cx="660400" cy="660400"/>
            </a:xfrm>
            <a:prstGeom prst="rect">
              <a:avLst/>
            </a:prstGeom>
          </p:spPr>
          <p:txBody>
            <a:bodyPr anchor="ctr" rtlCol="false" tIns="50800" lIns="50800" bIns="50800" rIns="50800"/>
            <a:lstStyle/>
            <a:p>
              <a:pPr algn="ctr">
                <a:lnSpc>
                  <a:spcPts val="1680"/>
                </a:lnSpc>
              </a:pPr>
            </a:p>
          </p:txBody>
        </p:sp>
      </p:grpSp>
      <p:grpSp>
        <p:nvGrpSpPr>
          <p:cNvPr name="Group 11" id="11"/>
          <p:cNvGrpSpPr/>
          <p:nvPr/>
        </p:nvGrpSpPr>
        <p:grpSpPr>
          <a:xfrm rot="0">
            <a:off x="720000" y="4734170"/>
            <a:ext cx="2880000" cy="5262670"/>
            <a:chOff x="0" y="0"/>
            <a:chExt cx="607134" cy="1109425"/>
          </a:xfrm>
        </p:grpSpPr>
        <p:sp>
          <p:nvSpPr>
            <p:cNvPr name="Freeform 12" id="12"/>
            <p:cNvSpPr/>
            <p:nvPr/>
          </p:nvSpPr>
          <p:spPr>
            <a:xfrm flipH="false" flipV="false" rot="0">
              <a:off x="0" y="0"/>
              <a:ext cx="607134" cy="1109425"/>
            </a:xfrm>
            <a:custGeom>
              <a:avLst/>
              <a:gdLst/>
              <a:ahLst/>
              <a:cxnLst/>
              <a:rect r="r" b="b" t="t" l="l"/>
              <a:pathLst>
                <a:path h="1109425" w="607134">
                  <a:moveTo>
                    <a:pt x="0" y="0"/>
                  </a:moveTo>
                  <a:lnTo>
                    <a:pt x="607134" y="0"/>
                  </a:lnTo>
                  <a:lnTo>
                    <a:pt x="607134" y="1109425"/>
                  </a:lnTo>
                  <a:lnTo>
                    <a:pt x="0" y="1109425"/>
                  </a:lnTo>
                  <a:close/>
                </a:path>
              </a:pathLst>
            </a:custGeom>
            <a:blipFill>
              <a:blip r:embed="rId2"/>
              <a:stretch>
                <a:fillRect l="-46785" t="0" r="-127483" b="0"/>
              </a:stretch>
            </a:blipFill>
          </p:spPr>
        </p:sp>
      </p:grpSp>
      <p:sp>
        <p:nvSpPr>
          <p:cNvPr name="TextBox 13" id="13"/>
          <p:cNvSpPr txBox="true"/>
          <p:nvPr/>
        </p:nvSpPr>
        <p:spPr>
          <a:xfrm rot="0">
            <a:off x="3960000" y="977175"/>
            <a:ext cx="2880000" cy="209550"/>
          </a:xfrm>
          <a:prstGeom prst="rect">
            <a:avLst/>
          </a:prstGeom>
        </p:spPr>
        <p:txBody>
          <a:bodyPr anchor="t" rtlCol="false" tIns="0" lIns="0" bIns="0" rIns="0">
            <a:spAutoFit/>
          </a:bodyPr>
          <a:lstStyle/>
          <a:p>
            <a:pPr algn="r">
              <a:lnSpc>
                <a:spcPts val="1680"/>
              </a:lnSpc>
            </a:pPr>
            <a:r>
              <a:rPr lang="en-US" sz="1400" b="true">
                <a:solidFill>
                  <a:srgbClr val="296B8B"/>
                </a:solidFill>
                <a:latin typeface="Neue Montreal Bold"/>
                <a:ea typeface="Neue Montreal Bold"/>
                <a:cs typeface="Neue Montreal Bold"/>
                <a:sym typeface="Neue Montreal Bold"/>
              </a:rPr>
              <a:t>2025</a:t>
            </a:r>
          </a:p>
        </p:txBody>
      </p:sp>
      <p:sp>
        <p:nvSpPr>
          <p:cNvPr name="TextBox 14" id="14"/>
          <p:cNvSpPr txBox="true"/>
          <p:nvPr/>
        </p:nvSpPr>
        <p:spPr>
          <a:xfrm rot="0">
            <a:off x="720000" y="1846357"/>
            <a:ext cx="6120000" cy="2116454"/>
          </a:xfrm>
          <a:prstGeom prst="rect">
            <a:avLst/>
          </a:prstGeom>
        </p:spPr>
        <p:txBody>
          <a:bodyPr anchor="t" rtlCol="false" tIns="0" lIns="0" bIns="0" rIns="0">
            <a:spAutoFit/>
          </a:bodyPr>
          <a:lstStyle/>
          <a:p>
            <a:pPr algn="l">
              <a:lnSpc>
                <a:spcPts val="8550"/>
              </a:lnSpc>
            </a:pPr>
            <a:r>
              <a:rPr lang="en-US" sz="5700">
                <a:solidFill>
                  <a:srgbClr val="296B8B"/>
                </a:solidFill>
                <a:latin typeface="Neue Montreal"/>
                <a:ea typeface="Neue Montreal"/>
                <a:cs typeface="Neue Montreal"/>
                <a:sym typeface="Neue Montreal"/>
              </a:rPr>
              <a:t>Our AI Development Services</a:t>
            </a:r>
          </a:p>
        </p:txBody>
      </p:sp>
      <p:sp>
        <p:nvSpPr>
          <p:cNvPr name="TextBox 15" id="15"/>
          <p:cNvSpPr txBox="true"/>
          <p:nvPr/>
        </p:nvSpPr>
        <p:spPr>
          <a:xfrm rot="0">
            <a:off x="4680000" y="4710055"/>
            <a:ext cx="2160000" cy="674369"/>
          </a:xfrm>
          <a:prstGeom prst="rect">
            <a:avLst/>
          </a:prstGeom>
        </p:spPr>
        <p:txBody>
          <a:bodyPr anchor="t" rtlCol="false" tIns="0" lIns="0" bIns="0" rIns="0">
            <a:spAutoFit/>
          </a:bodyPr>
          <a:lstStyle/>
          <a:p>
            <a:pPr algn="l">
              <a:lnSpc>
                <a:spcPts val="2700"/>
              </a:lnSpc>
            </a:pPr>
            <a:r>
              <a:rPr lang="en-US" sz="1800">
                <a:solidFill>
                  <a:srgbClr val="296B8B"/>
                </a:solidFill>
                <a:latin typeface="Neue Montreal"/>
                <a:ea typeface="Neue Montreal"/>
                <a:cs typeface="Neue Montreal"/>
                <a:sym typeface="Neue Montreal"/>
              </a:rPr>
              <a:t>Computer Vision Applications</a:t>
            </a:r>
          </a:p>
        </p:txBody>
      </p:sp>
      <p:sp>
        <p:nvSpPr>
          <p:cNvPr name="TextBox 16" id="16"/>
          <p:cNvSpPr txBox="true"/>
          <p:nvPr/>
        </p:nvSpPr>
        <p:spPr>
          <a:xfrm rot="0">
            <a:off x="4680000" y="5497425"/>
            <a:ext cx="2160000" cy="1034415"/>
          </a:xfrm>
          <a:prstGeom prst="rect">
            <a:avLst/>
          </a:prstGeom>
        </p:spPr>
        <p:txBody>
          <a:bodyPr anchor="t" rtlCol="false" tIns="0" lIns="0" bIns="0" rIns="0">
            <a:spAutoFit/>
          </a:bodyPr>
          <a:lstStyle/>
          <a:p>
            <a:pPr algn="l">
              <a:lnSpc>
                <a:spcPts val="1650"/>
              </a:lnSpc>
            </a:pPr>
            <a:r>
              <a:rPr lang="en-US" sz="1100">
                <a:solidFill>
                  <a:srgbClr val="0D1A26"/>
                </a:solidFill>
                <a:latin typeface="Open Sans Light"/>
                <a:ea typeface="Open Sans Light"/>
                <a:cs typeface="Open Sans Light"/>
                <a:sym typeface="Open Sans Light"/>
              </a:rPr>
              <a:t>Leverage AI-driven image and video analysis for facial recognition, object detection, and medical diagnostics.</a:t>
            </a:r>
          </a:p>
          <a:p>
            <a:pPr algn="l">
              <a:lnSpc>
                <a:spcPts val="1650"/>
              </a:lnSpc>
            </a:pPr>
          </a:p>
        </p:txBody>
      </p:sp>
      <p:sp>
        <p:nvSpPr>
          <p:cNvPr name="TextBox 17" id="17"/>
          <p:cNvSpPr txBox="true"/>
          <p:nvPr/>
        </p:nvSpPr>
        <p:spPr>
          <a:xfrm rot="0">
            <a:off x="4017877" y="4839912"/>
            <a:ext cx="318913" cy="229870"/>
          </a:xfrm>
          <a:prstGeom prst="rect">
            <a:avLst/>
          </a:prstGeom>
        </p:spPr>
        <p:txBody>
          <a:bodyPr anchor="t" rtlCol="false" tIns="0" lIns="0" bIns="0" rIns="0">
            <a:spAutoFit/>
          </a:bodyPr>
          <a:lstStyle/>
          <a:p>
            <a:pPr algn="ctr">
              <a:lnSpc>
                <a:spcPts val="1759"/>
              </a:lnSpc>
            </a:pPr>
            <a:r>
              <a:rPr lang="en-US" sz="1599">
                <a:solidFill>
                  <a:srgbClr val="296B8B"/>
                </a:solidFill>
                <a:latin typeface="Neue Montreal"/>
                <a:ea typeface="Neue Montreal"/>
                <a:cs typeface="Neue Montreal"/>
                <a:sym typeface="Neue Montreal"/>
              </a:rPr>
              <a:t>04</a:t>
            </a:r>
          </a:p>
        </p:txBody>
      </p:sp>
      <p:sp>
        <p:nvSpPr>
          <p:cNvPr name="TextBox 18" id="18"/>
          <p:cNvSpPr txBox="true"/>
          <p:nvPr/>
        </p:nvSpPr>
        <p:spPr>
          <a:xfrm rot="0">
            <a:off x="4680000" y="6717790"/>
            <a:ext cx="2160000" cy="674369"/>
          </a:xfrm>
          <a:prstGeom prst="rect">
            <a:avLst/>
          </a:prstGeom>
        </p:spPr>
        <p:txBody>
          <a:bodyPr anchor="t" rtlCol="false" tIns="0" lIns="0" bIns="0" rIns="0">
            <a:spAutoFit/>
          </a:bodyPr>
          <a:lstStyle/>
          <a:p>
            <a:pPr algn="l">
              <a:lnSpc>
                <a:spcPts val="2700"/>
              </a:lnSpc>
            </a:pPr>
            <a:r>
              <a:rPr lang="en-US" sz="1800">
                <a:solidFill>
                  <a:srgbClr val="296B8B"/>
                </a:solidFill>
                <a:latin typeface="Neue Montreal"/>
                <a:ea typeface="Neue Montreal"/>
                <a:cs typeface="Neue Montreal"/>
                <a:sym typeface="Neue Montreal"/>
              </a:rPr>
              <a:t>AI for Business Automation</a:t>
            </a:r>
          </a:p>
        </p:txBody>
      </p:sp>
      <p:sp>
        <p:nvSpPr>
          <p:cNvPr name="TextBox 19" id="19"/>
          <p:cNvSpPr txBox="true"/>
          <p:nvPr/>
        </p:nvSpPr>
        <p:spPr>
          <a:xfrm rot="0">
            <a:off x="4680000" y="7505160"/>
            <a:ext cx="2160000" cy="824865"/>
          </a:xfrm>
          <a:prstGeom prst="rect">
            <a:avLst/>
          </a:prstGeom>
        </p:spPr>
        <p:txBody>
          <a:bodyPr anchor="t" rtlCol="false" tIns="0" lIns="0" bIns="0" rIns="0">
            <a:spAutoFit/>
          </a:bodyPr>
          <a:lstStyle/>
          <a:p>
            <a:pPr algn="l">
              <a:lnSpc>
                <a:spcPts val="1650"/>
              </a:lnSpc>
            </a:pPr>
            <a:r>
              <a:rPr lang="en-US" sz="1100">
                <a:solidFill>
                  <a:srgbClr val="0D1A26"/>
                </a:solidFill>
                <a:latin typeface="Open Sans Light"/>
                <a:ea typeface="Open Sans Light"/>
                <a:cs typeface="Open Sans Light"/>
                <a:sym typeface="Open Sans Light"/>
              </a:rPr>
              <a:t>Automate workflows, reduce manual work, and improve accuracy with AI-powered business automation solutions.</a:t>
            </a:r>
          </a:p>
        </p:txBody>
      </p:sp>
      <p:sp>
        <p:nvSpPr>
          <p:cNvPr name="TextBox 20" id="20"/>
          <p:cNvSpPr txBox="true"/>
          <p:nvPr/>
        </p:nvSpPr>
        <p:spPr>
          <a:xfrm rot="0">
            <a:off x="4017877" y="6847647"/>
            <a:ext cx="318913" cy="229870"/>
          </a:xfrm>
          <a:prstGeom prst="rect">
            <a:avLst/>
          </a:prstGeom>
        </p:spPr>
        <p:txBody>
          <a:bodyPr anchor="t" rtlCol="false" tIns="0" lIns="0" bIns="0" rIns="0">
            <a:spAutoFit/>
          </a:bodyPr>
          <a:lstStyle/>
          <a:p>
            <a:pPr algn="ctr">
              <a:lnSpc>
                <a:spcPts val="1759"/>
              </a:lnSpc>
            </a:pPr>
            <a:r>
              <a:rPr lang="en-US" sz="1599">
                <a:solidFill>
                  <a:srgbClr val="296B8B"/>
                </a:solidFill>
                <a:latin typeface="Neue Montreal"/>
                <a:ea typeface="Neue Montreal"/>
                <a:cs typeface="Neue Montreal"/>
                <a:sym typeface="Neue Montreal"/>
              </a:rPr>
              <a:t>05</a:t>
            </a:r>
          </a:p>
        </p:txBody>
      </p:sp>
      <p:sp>
        <p:nvSpPr>
          <p:cNvPr name="TextBox 21" id="21"/>
          <p:cNvSpPr txBox="true"/>
          <p:nvPr/>
        </p:nvSpPr>
        <p:spPr>
          <a:xfrm rot="0">
            <a:off x="4680000" y="8515975"/>
            <a:ext cx="2160000" cy="674369"/>
          </a:xfrm>
          <a:prstGeom prst="rect">
            <a:avLst/>
          </a:prstGeom>
        </p:spPr>
        <p:txBody>
          <a:bodyPr anchor="t" rtlCol="false" tIns="0" lIns="0" bIns="0" rIns="0">
            <a:spAutoFit/>
          </a:bodyPr>
          <a:lstStyle/>
          <a:p>
            <a:pPr algn="l">
              <a:lnSpc>
                <a:spcPts val="2700"/>
              </a:lnSpc>
            </a:pPr>
            <a:r>
              <a:rPr lang="en-US" sz="1800">
                <a:solidFill>
                  <a:srgbClr val="296B8B"/>
                </a:solidFill>
                <a:latin typeface="Neue Montreal"/>
                <a:ea typeface="Neue Montreal"/>
                <a:cs typeface="Neue Montreal"/>
                <a:sym typeface="Neue Montreal"/>
              </a:rPr>
              <a:t>AI-Enabled Predictive Analytics</a:t>
            </a:r>
          </a:p>
        </p:txBody>
      </p:sp>
      <p:sp>
        <p:nvSpPr>
          <p:cNvPr name="TextBox 22" id="22"/>
          <p:cNvSpPr txBox="true"/>
          <p:nvPr/>
        </p:nvSpPr>
        <p:spPr>
          <a:xfrm rot="0">
            <a:off x="4680000" y="9303345"/>
            <a:ext cx="2160000" cy="1034415"/>
          </a:xfrm>
          <a:prstGeom prst="rect">
            <a:avLst/>
          </a:prstGeom>
        </p:spPr>
        <p:txBody>
          <a:bodyPr anchor="t" rtlCol="false" tIns="0" lIns="0" bIns="0" rIns="0">
            <a:spAutoFit/>
          </a:bodyPr>
          <a:lstStyle/>
          <a:p>
            <a:pPr algn="l">
              <a:lnSpc>
                <a:spcPts val="1650"/>
              </a:lnSpc>
            </a:pPr>
            <a:r>
              <a:rPr lang="en-US" sz="1100">
                <a:solidFill>
                  <a:srgbClr val="0D1A26"/>
                </a:solidFill>
                <a:latin typeface="Open Sans Light"/>
                <a:ea typeface="Open Sans Light"/>
                <a:cs typeface="Open Sans Light"/>
                <a:sym typeface="Open Sans Light"/>
              </a:rPr>
              <a:t>Use AI-driven predictive analytics to forecast trends, customer behaviors, and business outcomes for smarter decision-making.</a:t>
            </a:r>
          </a:p>
        </p:txBody>
      </p:sp>
      <p:sp>
        <p:nvSpPr>
          <p:cNvPr name="TextBox 23" id="23"/>
          <p:cNvSpPr txBox="true"/>
          <p:nvPr/>
        </p:nvSpPr>
        <p:spPr>
          <a:xfrm rot="0">
            <a:off x="4017877" y="8645832"/>
            <a:ext cx="318913" cy="229870"/>
          </a:xfrm>
          <a:prstGeom prst="rect">
            <a:avLst/>
          </a:prstGeom>
        </p:spPr>
        <p:txBody>
          <a:bodyPr anchor="t" rtlCol="false" tIns="0" lIns="0" bIns="0" rIns="0">
            <a:spAutoFit/>
          </a:bodyPr>
          <a:lstStyle/>
          <a:p>
            <a:pPr algn="ctr">
              <a:lnSpc>
                <a:spcPts val="1759"/>
              </a:lnSpc>
            </a:pPr>
            <a:r>
              <a:rPr lang="en-US" sz="1599">
                <a:solidFill>
                  <a:srgbClr val="296B8B"/>
                </a:solidFill>
                <a:latin typeface="Neue Montreal"/>
                <a:ea typeface="Neue Montreal"/>
                <a:cs typeface="Neue Montreal"/>
                <a:sym typeface="Neue Montreal"/>
              </a:rPr>
              <a:t>06</a:t>
            </a:r>
          </a:p>
        </p:txBody>
      </p:sp>
      <p:sp>
        <p:nvSpPr>
          <p:cNvPr name="Freeform 24" id="24"/>
          <p:cNvSpPr/>
          <p:nvPr/>
        </p:nvSpPr>
        <p:spPr>
          <a:xfrm flipH="false" flipV="false" rot="0">
            <a:off x="756000" y="756000"/>
            <a:ext cx="1860658" cy="601150"/>
          </a:xfrm>
          <a:custGeom>
            <a:avLst/>
            <a:gdLst/>
            <a:ahLst/>
            <a:cxnLst/>
            <a:rect r="r" b="b" t="t" l="l"/>
            <a:pathLst>
              <a:path h="601150" w="1860658">
                <a:moveTo>
                  <a:pt x="0" y="0"/>
                </a:moveTo>
                <a:lnTo>
                  <a:pt x="1860658" y="0"/>
                </a:lnTo>
                <a:lnTo>
                  <a:pt x="1860658" y="601150"/>
                </a:lnTo>
                <a:lnTo>
                  <a:pt x="0" y="601150"/>
                </a:lnTo>
                <a:lnTo>
                  <a:pt x="0" y="0"/>
                </a:lnTo>
                <a:close/>
              </a:path>
            </a:pathLst>
          </a:custGeom>
          <a:blipFill>
            <a:blip r:embed="rId3"/>
            <a:stretch>
              <a:fillRect l="0" t="-104758" r="0" b="-104758"/>
            </a:stretch>
          </a:blipFill>
        </p:spPr>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bg>
      <p:bgPr>
        <a:solidFill>
          <a:srgbClr val="F0F0F0"/>
        </a:solidFill>
      </p:bgPr>
    </p:bg>
    <p:spTree>
      <p:nvGrpSpPr>
        <p:cNvPr id="1" name=""/>
        <p:cNvGrpSpPr/>
        <p:nvPr/>
      </p:nvGrpSpPr>
      <p:grpSpPr>
        <a:xfrm>
          <a:off x="0" y="0"/>
          <a:ext cx="0" cy="0"/>
          <a:chOff x="0" y="0"/>
          <a:chExt cx="0" cy="0"/>
        </a:xfrm>
      </p:grpSpPr>
      <p:sp>
        <p:nvSpPr>
          <p:cNvPr name="AutoShape 2" id="2"/>
          <p:cNvSpPr/>
          <p:nvPr/>
        </p:nvSpPr>
        <p:spPr>
          <a:xfrm>
            <a:off x="720000" y="2007532"/>
            <a:ext cx="1800000" cy="0"/>
          </a:xfrm>
          <a:prstGeom prst="line">
            <a:avLst/>
          </a:prstGeom>
          <a:ln cap="flat" w="9525">
            <a:solidFill>
              <a:srgbClr val="000000"/>
            </a:solidFill>
            <a:prstDash val="solid"/>
            <a:headEnd type="none" len="sm" w="sm"/>
            <a:tailEnd type="none" len="sm" w="sm"/>
          </a:ln>
        </p:spPr>
      </p:sp>
      <p:grpSp>
        <p:nvGrpSpPr>
          <p:cNvPr name="Group 3" id="3"/>
          <p:cNvGrpSpPr/>
          <p:nvPr/>
        </p:nvGrpSpPr>
        <p:grpSpPr>
          <a:xfrm rot="0">
            <a:off x="4680000" y="3781940"/>
            <a:ext cx="2880000" cy="6910060"/>
            <a:chOff x="0" y="0"/>
            <a:chExt cx="812800" cy="1950173"/>
          </a:xfrm>
        </p:grpSpPr>
        <p:sp>
          <p:nvSpPr>
            <p:cNvPr name="Freeform 4" id="4"/>
            <p:cNvSpPr/>
            <p:nvPr/>
          </p:nvSpPr>
          <p:spPr>
            <a:xfrm flipH="false" flipV="false" rot="0">
              <a:off x="0" y="0"/>
              <a:ext cx="812800" cy="1950172"/>
            </a:xfrm>
            <a:custGeom>
              <a:avLst/>
              <a:gdLst/>
              <a:ahLst/>
              <a:cxnLst/>
              <a:rect r="r" b="b" t="t" l="l"/>
              <a:pathLst>
                <a:path h="1950172" w="812800">
                  <a:moveTo>
                    <a:pt x="0" y="0"/>
                  </a:moveTo>
                  <a:lnTo>
                    <a:pt x="812800" y="0"/>
                  </a:lnTo>
                  <a:lnTo>
                    <a:pt x="812800" y="1950172"/>
                  </a:lnTo>
                  <a:lnTo>
                    <a:pt x="0" y="1950172"/>
                  </a:lnTo>
                  <a:close/>
                </a:path>
              </a:pathLst>
            </a:custGeom>
            <a:blipFill>
              <a:blip r:embed="rId2"/>
              <a:stretch>
                <a:fillRect l="-131081" t="0" r="-131081" b="0"/>
              </a:stretch>
            </a:blipFill>
          </p:spPr>
        </p:sp>
      </p:grpSp>
      <p:sp>
        <p:nvSpPr>
          <p:cNvPr name="Freeform 5" id="5"/>
          <p:cNvSpPr/>
          <p:nvPr/>
        </p:nvSpPr>
        <p:spPr>
          <a:xfrm flipH="true" flipV="false" rot="0">
            <a:off x="720000" y="9633600"/>
            <a:ext cx="720000" cy="338400"/>
          </a:xfrm>
          <a:custGeom>
            <a:avLst/>
            <a:gdLst/>
            <a:ahLst/>
            <a:cxnLst/>
            <a:rect r="r" b="b" t="t" l="l"/>
            <a:pathLst>
              <a:path h="338400" w="720000">
                <a:moveTo>
                  <a:pt x="720000" y="0"/>
                </a:moveTo>
                <a:lnTo>
                  <a:pt x="0" y="0"/>
                </a:lnTo>
                <a:lnTo>
                  <a:pt x="0" y="338400"/>
                </a:lnTo>
                <a:lnTo>
                  <a:pt x="720000" y="338400"/>
                </a:lnTo>
                <a:lnTo>
                  <a:pt x="72000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6" id="6"/>
          <p:cNvSpPr/>
          <p:nvPr/>
        </p:nvSpPr>
        <p:spPr>
          <a:xfrm flipH="false" flipV="false" rot="0">
            <a:off x="756000" y="756000"/>
            <a:ext cx="1746080" cy="601150"/>
          </a:xfrm>
          <a:custGeom>
            <a:avLst/>
            <a:gdLst/>
            <a:ahLst/>
            <a:cxnLst/>
            <a:rect r="r" b="b" t="t" l="l"/>
            <a:pathLst>
              <a:path h="601150" w="1746080">
                <a:moveTo>
                  <a:pt x="0" y="0"/>
                </a:moveTo>
                <a:lnTo>
                  <a:pt x="1746080" y="0"/>
                </a:lnTo>
                <a:lnTo>
                  <a:pt x="1746080" y="601150"/>
                </a:lnTo>
                <a:lnTo>
                  <a:pt x="0" y="601150"/>
                </a:lnTo>
                <a:lnTo>
                  <a:pt x="0" y="0"/>
                </a:lnTo>
                <a:close/>
              </a:path>
            </a:pathLst>
          </a:custGeom>
          <a:blipFill>
            <a:blip r:embed="rId5"/>
            <a:stretch>
              <a:fillRect l="-6562" t="-104758" r="0" b="-104758"/>
            </a:stretch>
          </a:blipFill>
        </p:spPr>
      </p:sp>
      <p:sp>
        <p:nvSpPr>
          <p:cNvPr name="Freeform 7" id="7"/>
          <p:cNvSpPr/>
          <p:nvPr/>
        </p:nvSpPr>
        <p:spPr>
          <a:xfrm flipH="false" flipV="false" rot="0">
            <a:off x="756000" y="3781940"/>
            <a:ext cx="150578" cy="168715"/>
          </a:xfrm>
          <a:custGeom>
            <a:avLst/>
            <a:gdLst/>
            <a:ahLst/>
            <a:cxnLst/>
            <a:rect r="r" b="b" t="t" l="l"/>
            <a:pathLst>
              <a:path h="168715" w="150578">
                <a:moveTo>
                  <a:pt x="0" y="0"/>
                </a:moveTo>
                <a:lnTo>
                  <a:pt x="150578" y="0"/>
                </a:lnTo>
                <a:lnTo>
                  <a:pt x="150578" y="168715"/>
                </a:lnTo>
                <a:lnTo>
                  <a:pt x="0" y="168715"/>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TextBox 8" id="8"/>
          <p:cNvSpPr txBox="true"/>
          <p:nvPr/>
        </p:nvSpPr>
        <p:spPr>
          <a:xfrm rot="0">
            <a:off x="3960000" y="977175"/>
            <a:ext cx="2880000" cy="209550"/>
          </a:xfrm>
          <a:prstGeom prst="rect">
            <a:avLst/>
          </a:prstGeom>
        </p:spPr>
        <p:txBody>
          <a:bodyPr anchor="t" rtlCol="false" tIns="0" lIns="0" bIns="0" rIns="0">
            <a:spAutoFit/>
          </a:bodyPr>
          <a:lstStyle/>
          <a:p>
            <a:pPr algn="r">
              <a:lnSpc>
                <a:spcPts val="1680"/>
              </a:lnSpc>
            </a:pPr>
            <a:r>
              <a:rPr lang="en-US" sz="1400" b="true">
                <a:solidFill>
                  <a:srgbClr val="296B8B"/>
                </a:solidFill>
                <a:latin typeface="Neue Montreal Bold"/>
                <a:ea typeface="Neue Montreal Bold"/>
                <a:cs typeface="Neue Montreal Bold"/>
                <a:sym typeface="Neue Montreal Bold"/>
              </a:rPr>
              <a:t>2025</a:t>
            </a:r>
          </a:p>
        </p:txBody>
      </p:sp>
      <p:sp>
        <p:nvSpPr>
          <p:cNvPr name="TextBox 9" id="9"/>
          <p:cNvSpPr txBox="true"/>
          <p:nvPr/>
        </p:nvSpPr>
        <p:spPr>
          <a:xfrm rot="0">
            <a:off x="720000" y="2248321"/>
            <a:ext cx="5400000" cy="773430"/>
          </a:xfrm>
          <a:prstGeom prst="rect">
            <a:avLst/>
          </a:prstGeom>
        </p:spPr>
        <p:txBody>
          <a:bodyPr anchor="t" rtlCol="false" tIns="0" lIns="0" bIns="0" rIns="0">
            <a:spAutoFit/>
          </a:bodyPr>
          <a:lstStyle/>
          <a:p>
            <a:pPr algn="l">
              <a:lnSpc>
                <a:spcPts val="6300"/>
              </a:lnSpc>
            </a:pPr>
            <a:r>
              <a:rPr lang="en-US" sz="4200">
                <a:solidFill>
                  <a:srgbClr val="296B8B"/>
                </a:solidFill>
                <a:latin typeface="Neue Montreal"/>
                <a:ea typeface="Neue Montreal"/>
                <a:cs typeface="Neue Montreal"/>
                <a:sym typeface="Neue Montreal"/>
              </a:rPr>
              <a:t>Industries We Serve</a:t>
            </a:r>
          </a:p>
        </p:txBody>
      </p:sp>
      <p:sp>
        <p:nvSpPr>
          <p:cNvPr name="TextBox 10" id="10"/>
          <p:cNvSpPr txBox="true"/>
          <p:nvPr/>
        </p:nvSpPr>
        <p:spPr>
          <a:xfrm rot="0">
            <a:off x="1081667" y="3734315"/>
            <a:ext cx="2880000" cy="701040"/>
          </a:xfrm>
          <a:prstGeom prst="rect">
            <a:avLst/>
          </a:prstGeom>
        </p:spPr>
        <p:txBody>
          <a:bodyPr anchor="t" rtlCol="false" tIns="0" lIns="0" bIns="0" rIns="0">
            <a:spAutoFit/>
          </a:bodyPr>
          <a:lstStyle/>
          <a:p>
            <a:pPr algn="l">
              <a:lnSpc>
                <a:spcPts val="1920"/>
              </a:lnSpc>
            </a:pPr>
            <a:r>
              <a:rPr lang="en-US" sz="1200" b="true">
                <a:solidFill>
                  <a:srgbClr val="0D1A26"/>
                </a:solidFill>
                <a:latin typeface="Open Sans Bold"/>
                <a:ea typeface="Open Sans Bold"/>
                <a:cs typeface="Open Sans Bold"/>
                <a:sym typeface="Open Sans Bold"/>
              </a:rPr>
              <a:t>Healthcare </a:t>
            </a:r>
            <a:r>
              <a:rPr lang="en-US" sz="1200">
                <a:solidFill>
                  <a:srgbClr val="0D1A26"/>
                </a:solidFill>
                <a:latin typeface="Open Sans Light"/>
                <a:ea typeface="Open Sans Light"/>
                <a:cs typeface="Open Sans Light"/>
                <a:sym typeface="Open Sans Light"/>
              </a:rPr>
              <a:t>– AI-driven diagnostics, patient management, and personalized healthcare solutions.</a:t>
            </a:r>
          </a:p>
        </p:txBody>
      </p:sp>
      <p:sp>
        <p:nvSpPr>
          <p:cNvPr name="Freeform 11" id="11"/>
          <p:cNvSpPr/>
          <p:nvPr/>
        </p:nvSpPr>
        <p:spPr>
          <a:xfrm flipH="false" flipV="false" rot="0">
            <a:off x="756000" y="4543615"/>
            <a:ext cx="150578" cy="168715"/>
          </a:xfrm>
          <a:custGeom>
            <a:avLst/>
            <a:gdLst/>
            <a:ahLst/>
            <a:cxnLst/>
            <a:rect r="r" b="b" t="t" l="l"/>
            <a:pathLst>
              <a:path h="168715" w="150578">
                <a:moveTo>
                  <a:pt x="0" y="0"/>
                </a:moveTo>
                <a:lnTo>
                  <a:pt x="150578" y="0"/>
                </a:lnTo>
                <a:lnTo>
                  <a:pt x="150578" y="168715"/>
                </a:lnTo>
                <a:lnTo>
                  <a:pt x="0" y="168715"/>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TextBox 12" id="12"/>
          <p:cNvSpPr txBox="true"/>
          <p:nvPr/>
        </p:nvSpPr>
        <p:spPr>
          <a:xfrm rot="0">
            <a:off x="1081667" y="4495990"/>
            <a:ext cx="2880000" cy="701040"/>
          </a:xfrm>
          <a:prstGeom prst="rect">
            <a:avLst/>
          </a:prstGeom>
        </p:spPr>
        <p:txBody>
          <a:bodyPr anchor="t" rtlCol="false" tIns="0" lIns="0" bIns="0" rIns="0">
            <a:spAutoFit/>
          </a:bodyPr>
          <a:lstStyle/>
          <a:p>
            <a:pPr algn="l">
              <a:lnSpc>
                <a:spcPts val="1920"/>
              </a:lnSpc>
            </a:pPr>
            <a:r>
              <a:rPr lang="en-US" sz="1200" b="true">
                <a:solidFill>
                  <a:srgbClr val="0D1A26"/>
                </a:solidFill>
                <a:latin typeface="Open Sans Bold"/>
                <a:ea typeface="Open Sans Bold"/>
                <a:cs typeface="Open Sans Bold"/>
                <a:sym typeface="Open Sans Bold"/>
              </a:rPr>
              <a:t>Retail &amp; eCommerce </a:t>
            </a:r>
            <a:r>
              <a:rPr lang="en-US" sz="1200">
                <a:solidFill>
                  <a:srgbClr val="0D1A26"/>
                </a:solidFill>
                <a:latin typeface="Open Sans"/>
                <a:ea typeface="Open Sans"/>
                <a:cs typeface="Open Sans"/>
                <a:sym typeface="Open Sans"/>
              </a:rPr>
              <a:t>– Smart recommendations, demand forecasting, and AI-powered customer support.</a:t>
            </a:r>
          </a:p>
        </p:txBody>
      </p:sp>
      <p:sp>
        <p:nvSpPr>
          <p:cNvPr name="Freeform 13" id="13"/>
          <p:cNvSpPr/>
          <p:nvPr/>
        </p:nvSpPr>
        <p:spPr>
          <a:xfrm flipH="false" flipV="false" rot="0">
            <a:off x="756000" y="5301805"/>
            <a:ext cx="150578" cy="168715"/>
          </a:xfrm>
          <a:custGeom>
            <a:avLst/>
            <a:gdLst/>
            <a:ahLst/>
            <a:cxnLst/>
            <a:rect r="r" b="b" t="t" l="l"/>
            <a:pathLst>
              <a:path h="168715" w="150578">
                <a:moveTo>
                  <a:pt x="0" y="0"/>
                </a:moveTo>
                <a:lnTo>
                  <a:pt x="150578" y="0"/>
                </a:lnTo>
                <a:lnTo>
                  <a:pt x="150578" y="168715"/>
                </a:lnTo>
                <a:lnTo>
                  <a:pt x="0" y="168715"/>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TextBox 14" id="14"/>
          <p:cNvSpPr txBox="true"/>
          <p:nvPr/>
        </p:nvSpPr>
        <p:spPr>
          <a:xfrm rot="0">
            <a:off x="1081667" y="5254180"/>
            <a:ext cx="2880000" cy="701040"/>
          </a:xfrm>
          <a:prstGeom prst="rect">
            <a:avLst/>
          </a:prstGeom>
        </p:spPr>
        <p:txBody>
          <a:bodyPr anchor="t" rtlCol="false" tIns="0" lIns="0" bIns="0" rIns="0">
            <a:spAutoFit/>
          </a:bodyPr>
          <a:lstStyle/>
          <a:p>
            <a:pPr algn="l">
              <a:lnSpc>
                <a:spcPts val="1920"/>
              </a:lnSpc>
            </a:pPr>
            <a:r>
              <a:rPr lang="en-US" sz="1200" b="true">
                <a:solidFill>
                  <a:srgbClr val="0D1A26"/>
                </a:solidFill>
                <a:latin typeface="Open Sans Bold"/>
                <a:ea typeface="Open Sans Bold"/>
                <a:cs typeface="Open Sans Bold"/>
                <a:sym typeface="Open Sans Bold"/>
              </a:rPr>
              <a:t>Finance </a:t>
            </a:r>
            <a:r>
              <a:rPr lang="en-US" sz="1200">
                <a:solidFill>
                  <a:srgbClr val="0D1A26"/>
                </a:solidFill>
                <a:latin typeface="Open Sans"/>
                <a:ea typeface="Open Sans"/>
                <a:cs typeface="Open Sans"/>
                <a:sym typeface="Open Sans"/>
              </a:rPr>
              <a:t>– Fraud detection, risk assessment, and AI-driven financial planning.</a:t>
            </a:r>
          </a:p>
        </p:txBody>
      </p:sp>
      <p:sp>
        <p:nvSpPr>
          <p:cNvPr name="Freeform 15" id="15"/>
          <p:cNvSpPr/>
          <p:nvPr/>
        </p:nvSpPr>
        <p:spPr>
          <a:xfrm flipH="false" flipV="false" rot="0">
            <a:off x="754333" y="6059995"/>
            <a:ext cx="150578" cy="168715"/>
          </a:xfrm>
          <a:custGeom>
            <a:avLst/>
            <a:gdLst/>
            <a:ahLst/>
            <a:cxnLst/>
            <a:rect r="r" b="b" t="t" l="l"/>
            <a:pathLst>
              <a:path h="168715" w="150578">
                <a:moveTo>
                  <a:pt x="0" y="0"/>
                </a:moveTo>
                <a:lnTo>
                  <a:pt x="150578" y="0"/>
                </a:lnTo>
                <a:lnTo>
                  <a:pt x="150578" y="168715"/>
                </a:lnTo>
                <a:lnTo>
                  <a:pt x="0" y="168715"/>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TextBox 16" id="16"/>
          <p:cNvSpPr txBox="true"/>
          <p:nvPr/>
        </p:nvSpPr>
        <p:spPr>
          <a:xfrm rot="0">
            <a:off x="1080000" y="6012370"/>
            <a:ext cx="2880000" cy="701040"/>
          </a:xfrm>
          <a:prstGeom prst="rect">
            <a:avLst/>
          </a:prstGeom>
        </p:spPr>
        <p:txBody>
          <a:bodyPr anchor="t" rtlCol="false" tIns="0" lIns="0" bIns="0" rIns="0">
            <a:spAutoFit/>
          </a:bodyPr>
          <a:lstStyle/>
          <a:p>
            <a:pPr algn="l">
              <a:lnSpc>
                <a:spcPts val="1920"/>
              </a:lnSpc>
            </a:pPr>
            <a:r>
              <a:rPr lang="en-US" sz="1200" b="true">
                <a:solidFill>
                  <a:srgbClr val="0D1A26"/>
                </a:solidFill>
                <a:latin typeface="Open Sans Bold"/>
                <a:ea typeface="Open Sans Bold"/>
                <a:cs typeface="Open Sans Bold"/>
                <a:sym typeface="Open Sans Bold"/>
              </a:rPr>
              <a:t>Manufacturing </a:t>
            </a:r>
            <a:r>
              <a:rPr lang="en-US" sz="1200">
                <a:solidFill>
                  <a:srgbClr val="0D1A26"/>
                </a:solidFill>
                <a:latin typeface="Open Sans"/>
                <a:ea typeface="Open Sans"/>
                <a:cs typeface="Open Sans"/>
                <a:sym typeface="Open Sans"/>
              </a:rPr>
              <a:t>– Predictive maintenance, quality control, and supply chain optimization.</a:t>
            </a:r>
          </a:p>
        </p:txBody>
      </p:sp>
      <p:sp>
        <p:nvSpPr>
          <p:cNvPr name="Freeform 17" id="17"/>
          <p:cNvSpPr/>
          <p:nvPr/>
        </p:nvSpPr>
        <p:spPr>
          <a:xfrm flipH="false" flipV="false" rot="0">
            <a:off x="756000" y="6818185"/>
            <a:ext cx="150578" cy="168715"/>
          </a:xfrm>
          <a:custGeom>
            <a:avLst/>
            <a:gdLst/>
            <a:ahLst/>
            <a:cxnLst/>
            <a:rect r="r" b="b" t="t" l="l"/>
            <a:pathLst>
              <a:path h="168715" w="150578">
                <a:moveTo>
                  <a:pt x="0" y="0"/>
                </a:moveTo>
                <a:lnTo>
                  <a:pt x="150578" y="0"/>
                </a:lnTo>
                <a:lnTo>
                  <a:pt x="150578" y="168715"/>
                </a:lnTo>
                <a:lnTo>
                  <a:pt x="0" y="168715"/>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TextBox 18" id="18"/>
          <p:cNvSpPr txBox="true"/>
          <p:nvPr/>
        </p:nvSpPr>
        <p:spPr>
          <a:xfrm rot="0">
            <a:off x="1081667" y="6770560"/>
            <a:ext cx="2880000" cy="701040"/>
          </a:xfrm>
          <a:prstGeom prst="rect">
            <a:avLst/>
          </a:prstGeom>
        </p:spPr>
        <p:txBody>
          <a:bodyPr anchor="t" rtlCol="false" tIns="0" lIns="0" bIns="0" rIns="0">
            <a:spAutoFit/>
          </a:bodyPr>
          <a:lstStyle/>
          <a:p>
            <a:pPr algn="l">
              <a:lnSpc>
                <a:spcPts val="1920"/>
              </a:lnSpc>
            </a:pPr>
            <a:r>
              <a:rPr lang="en-US" sz="1200" b="true">
                <a:solidFill>
                  <a:srgbClr val="0D1A26"/>
                </a:solidFill>
                <a:latin typeface="Open Sans Bold"/>
                <a:ea typeface="Open Sans Bold"/>
                <a:cs typeface="Open Sans Bold"/>
                <a:sym typeface="Open Sans Bold"/>
              </a:rPr>
              <a:t>Education</a:t>
            </a:r>
            <a:r>
              <a:rPr lang="en-US" sz="1200">
                <a:solidFill>
                  <a:srgbClr val="0D1A26"/>
                </a:solidFill>
                <a:latin typeface="Open Sans"/>
                <a:ea typeface="Open Sans"/>
                <a:cs typeface="Open Sans"/>
                <a:sym typeface="Open Sans"/>
              </a:rPr>
              <a:t> – AI-powered learning systems, virtual tutors, and personalized education tools.</a:t>
            </a:r>
          </a:p>
        </p:txBody>
      </p:sp>
      <p:sp>
        <p:nvSpPr>
          <p:cNvPr name="Freeform 19" id="19"/>
          <p:cNvSpPr/>
          <p:nvPr/>
        </p:nvSpPr>
        <p:spPr>
          <a:xfrm flipH="false" flipV="false" rot="0">
            <a:off x="756000" y="7576375"/>
            <a:ext cx="150578" cy="168715"/>
          </a:xfrm>
          <a:custGeom>
            <a:avLst/>
            <a:gdLst/>
            <a:ahLst/>
            <a:cxnLst/>
            <a:rect r="r" b="b" t="t" l="l"/>
            <a:pathLst>
              <a:path h="168715" w="150578">
                <a:moveTo>
                  <a:pt x="0" y="0"/>
                </a:moveTo>
                <a:lnTo>
                  <a:pt x="150578" y="0"/>
                </a:lnTo>
                <a:lnTo>
                  <a:pt x="150578" y="168715"/>
                </a:lnTo>
                <a:lnTo>
                  <a:pt x="0" y="168715"/>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TextBox 20" id="20"/>
          <p:cNvSpPr txBox="true"/>
          <p:nvPr/>
        </p:nvSpPr>
        <p:spPr>
          <a:xfrm rot="0">
            <a:off x="1081667" y="7528750"/>
            <a:ext cx="2880000" cy="701040"/>
          </a:xfrm>
          <a:prstGeom prst="rect">
            <a:avLst/>
          </a:prstGeom>
        </p:spPr>
        <p:txBody>
          <a:bodyPr anchor="t" rtlCol="false" tIns="0" lIns="0" bIns="0" rIns="0">
            <a:spAutoFit/>
          </a:bodyPr>
          <a:lstStyle/>
          <a:p>
            <a:pPr algn="l">
              <a:lnSpc>
                <a:spcPts val="1920"/>
              </a:lnSpc>
            </a:pPr>
            <a:r>
              <a:rPr lang="en-US" sz="1200" b="true">
                <a:solidFill>
                  <a:srgbClr val="0D1A26"/>
                </a:solidFill>
                <a:latin typeface="Open Sans Bold"/>
                <a:ea typeface="Open Sans Bold"/>
                <a:cs typeface="Open Sans Bold"/>
                <a:sym typeface="Open Sans Bold"/>
              </a:rPr>
              <a:t>Logistics &amp; Transportation</a:t>
            </a:r>
            <a:r>
              <a:rPr lang="en-US" sz="1200">
                <a:solidFill>
                  <a:srgbClr val="0D1A26"/>
                </a:solidFill>
                <a:latin typeface="Open Sans"/>
                <a:ea typeface="Open Sans"/>
                <a:cs typeface="Open Sans"/>
                <a:sym typeface="Open Sans"/>
              </a:rPr>
              <a:t> – AI-driven route optimization, fleet management, and demand forecasting.</a:t>
            </a:r>
          </a:p>
        </p:txBody>
      </p:sp>
      <p:sp>
        <p:nvSpPr>
          <p:cNvPr name="Freeform 21" id="21"/>
          <p:cNvSpPr/>
          <p:nvPr/>
        </p:nvSpPr>
        <p:spPr>
          <a:xfrm flipH="false" flipV="false" rot="0">
            <a:off x="754333" y="8334565"/>
            <a:ext cx="150578" cy="168715"/>
          </a:xfrm>
          <a:custGeom>
            <a:avLst/>
            <a:gdLst/>
            <a:ahLst/>
            <a:cxnLst/>
            <a:rect r="r" b="b" t="t" l="l"/>
            <a:pathLst>
              <a:path h="168715" w="150578">
                <a:moveTo>
                  <a:pt x="0" y="0"/>
                </a:moveTo>
                <a:lnTo>
                  <a:pt x="150578" y="0"/>
                </a:lnTo>
                <a:lnTo>
                  <a:pt x="150578" y="168715"/>
                </a:lnTo>
                <a:lnTo>
                  <a:pt x="0" y="168715"/>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TextBox 22" id="22"/>
          <p:cNvSpPr txBox="true"/>
          <p:nvPr/>
        </p:nvSpPr>
        <p:spPr>
          <a:xfrm rot="0">
            <a:off x="1080000" y="8286940"/>
            <a:ext cx="2880000" cy="701040"/>
          </a:xfrm>
          <a:prstGeom prst="rect">
            <a:avLst/>
          </a:prstGeom>
        </p:spPr>
        <p:txBody>
          <a:bodyPr anchor="t" rtlCol="false" tIns="0" lIns="0" bIns="0" rIns="0">
            <a:spAutoFit/>
          </a:bodyPr>
          <a:lstStyle/>
          <a:p>
            <a:pPr algn="l">
              <a:lnSpc>
                <a:spcPts val="1920"/>
              </a:lnSpc>
            </a:pPr>
            <a:r>
              <a:rPr lang="en-US" sz="1200" b="true">
                <a:solidFill>
                  <a:srgbClr val="0D1A26"/>
                </a:solidFill>
                <a:latin typeface="Open Sans Bold"/>
                <a:ea typeface="Open Sans Bold"/>
                <a:cs typeface="Open Sans Bold"/>
                <a:sym typeface="Open Sans Bold"/>
              </a:rPr>
              <a:t>Real Estate </a:t>
            </a:r>
            <a:r>
              <a:rPr lang="en-US" sz="1200">
                <a:solidFill>
                  <a:srgbClr val="0D1A26"/>
                </a:solidFill>
                <a:latin typeface="Open Sans"/>
                <a:ea typeface="Open Sans"/>
                <a:cs typeface="Open Sans"/>
                <a:sym typeface="Open Sans"/>
              </a:rPr>
              <a:t>– AI-powered property valuation, virtual property tours, and predictive market analysis.</a:t>
            </a:r>
          </a:p>
        </p:txBody>
      </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bg>
      <p:bgPr>
        <a:solidFill>
          <a:srgbClr val="F0F0F0"/>
        </a:solidFill>
      </p:bgPr>
    </p:bg>
    <p:spTree>
      <p:nvGrpSpPr>
        <p:cNvPr id="1" name=""/>
        <p:cNvGrpSpPr/>
        <p:nvPr/>
      </p:nvGrpSpPr>
      <p:grpSpPr>
        <a:xfrm>
          <a:off x="0" y="0"/>
          <a:ext cx="0" cy="0"/>
          <a:chOff x="0" y="0"/>
          <a:chExt cx="0" cy="0"/>
        </a:xfrm>
      </p:grpSpPr>
      <p:grpSp>
        <p:nvGrpSpPr>
          <p:cNvPr name="Group 2" id="2"/>
          <p:cNvGrpSpPr/>
          <p:nvPr/>
        </p:nvGrpSpPr>
        <p:grpSpPr>
          <a:xfrm rot="0">
            <a:off x="756000" y="5526000"/>
            <a:ext cx="2844000" cy="4446000"/>
            <a:chOff x="0" y="0"/>
            <a:chExt cx="1598785" cy="2499366"/>
          </a:xfrm>
        </p:grpSpPr>
        <p:sp>
          <p:nvSpPr>
            <p:cNvPr name="Freeform 3" id="3"/>
            <p:cNvSpPr/>
            <p:nvPr/>
          </p:nvSpPr>
          <p:spPr>
            <a:xfrm flipH="false" flipV="false" rot="0">
              <a:off x="0" y="0"/>
              <a:ext cx="1598785" cy="2499366"/>
            </a:xfrm>
            <a:custGeom>
              <a:avLst/>
              <a:gdLst/>
              <a:ahLst/>
              <a:cxnLst/>
              <a:rect r="r" b="b" t="t" l="l"/>
              <a:pathLst>
                <a:path h="2499366" w="1598785">
                  <a:moveTo>
                    <a:pt x="0" y="0"/>
                  </a:moveTo>
                  <a:lnTo>
                    <a:pt x="1598785" y="0"/>
                  </a:lnTo>
                  <a:lnTo>
                    <a:pt x="1598785" y="2499366"/>
                  </a:lnTo>
                  <a:lnTo>
                    <a:pt x="0" y="2499366"/>
                  </a:lnTo>
                  <a:close/>
                </a:path>
              </a:pathLst>
            </a:custGeom>
            <a:blipFill>
              <a:blip r:embed="rId2"/>
              <a:stretch>
                <a:fillRect l="-123339" t="-959" r="-72346" b="-25136"/>
              </a:stretch>
            </a:blipFill>
          </p:spPr>
        </p:sp>
      </p:grpSp>
      <p:sp>
        <p:nvSpPr>
          <p:cNvPr name="AutoShape 4" id="4"/>
          <p:cNvSpPr/>
          <p:nvPr/>
        </p:nvSpPr>
        <p:spPr>
          <a:xfrm>
            <a:off x="4064813" y="7156819"/>
            <a:ext cx="2775187" cy="0"/>
          </a:xfrm>
          <a:prstGeom prst="line">
            <a:avLst/>
          </a:prstGeom>
          <a:ln cap="flat" w="9525">
            <a:solidFill>
              <a:srgbClr val="0D1A26"/>
            </a:solidFill>
            <a:prstDash val="solid"/>
            <a:headEnd type="none" len="sm" w="sm"/>
            <a:tailEnd type="none" len="sm" w="sm"/>
          </a:ln>
        </p:spPr>
      </p:sp>
      <p:sp>
        <p:nvSpPr>
          <p:cNvPr name="Freeform 5" id="5"/>
          <p:cNvSpPr/>
          <p:nvPr/>
        </p:nvSpPr>
        <p:spPr>
          <a:xfrm flipH="false" flipV="false" rot="0">
            <a:off x="4064813" y="8261975"/>
            <a:ext cx="210361" cy="243544"/>
          </a:xfrm>
          <a:custGeom>
            <a:avLst/>
            <a:gdLst/>
            <a:ahLst/>
            <a:cxnLst/>
            <a:rect r="r" b="b" t="t" l="l"/>
            <a:pathLst>
              <a:path h="243544" w="210361">
                <a:moveTo>
                  <a:pt x="0" y="0"/>
                </a:moveTo>
                <a:lnTo>
                  <a:pt x="210361" y="0"/>
                </a:lnTo>
                <a:lnTo>
                  <a:pt x="210361" y="243544"/>
                </a:lnTo>
                <a:lnTo>
                  <a:pt x="0" y="243544"/>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6" id="6"/>
          <p:cNvSpPr/>
          <p:nvPr/>
        </p:nvSpPr>
        <p:spPr>
          <a:xfrm flipH="false" flipV="false" rot="0">
            <a:off x="4064813" y="9742691"/>
            <a:ext cx="229309" cy="229309"/>
          </a:xfrm>
          <a:custGeom>
            <a:avLst/>
            <a:gdLst/>
            <a:ahLst/>
            <a:cxnLst/>
            <a:rect r="r" b="b" t="t" l="l"/>
            <a:pathLst>
              <a:path h="229309" w="229309">
                <a:moveTo>
                  <a:pt x="0" y="0"/>
                </a:moveTo>
                <a:lnTo>
                  <a:pt x="229309" y="0"/>
                </a:lnTo>
                <a:lnTo>
                  <a:pt x="229309" y="229309"/>
                </a:lnTo>
                <a:lnTo>
                  <a:pt x="0" y="229309"/>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7" id="7"/>
          <p:cNvSpPr/>
          <p:nvPr/>
        </p:nvSpPr>
        <p:spPr>
          <a:xfrm flipH="false" flipV="false" rot="0">
            <a:off x="4064813" y="9039717"/>
            <a:ext cx="229309" cy="172842"/>
          </a:xfrm>
          <a:custGeom>
            <a:avLst/>
            <a:gdLst/>
            <a:ahLst/>
            <a:cxnLst/>
            <a:rect r="r" b="b" t="t" l="l"/>
            <a:pathLst>
              <a:path h="172842" w="229309">
                <a:moveTo>
                  <a:pt x="0" y="0"/>
                </a:moveTo>
                <a:lnTo>
                  <a:pt x="229309" y="0"/>
                </a:lnTo>
                <a:lnTo>
                  <a:pt x="229309" y="172842"/>
                </a:lnTo>
                <a:lnTo>
                  <a:pt x="0" y="172842"/>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8" id="8"/>
          <p:cNvSpPr/>
          <p:nvPr/>
        </p:nvSpPr>
        <p:spPr>
          <a:xfrm flipH="false" flipV="false" rot="0">
            <a:off x="756000" y="756000"/>
            <a:ext cx="1746080" cy="601150"/>
          </a:xfrm>
          <a:custGeom>
            <a:avLst/>
            <a:gdLst/>
            <a:ahLst/>
            <a:cxnLst/>
            <a:rect r="r" b="b" t="t" l="l"/>
            <a:pathLst>
              <a:path h="601150" w="1746080">
                <a:moveTo>
                  <a:pt x="0" y="0"/>
                </a:moveTo>
                <a:lnTo>
                  <a:pt x="1746080" y="0"/>
                </a:lnTo>
                <a:lnTo>
                  <a:pt x="1746080" y="601150"/>
                </a:lnTo>
                <a:lnTo>
                  <a:pt x="0" y="601150"/>
                </a:lnTo>
                <a:lnTo>
                  <a:pt x="0" y="0"/>
                </a:lnTo>
                <a:close/>
              </a:path>
            </a:pathLst>
          </a:custGeom>
          <a:blipFill>
            <a:blip r:embed="rId9"/>
            <a:stretch>
              <a:fillRect l="-6562" t="-104758" r="0" b="-104758"/>
            </a:stretch>
          </a:blipFill>
        </p:spPr>
      </p:sp>
      <p:sp>
        <p:nvSpPr>
          <p:cNvPr name="Freeform 9" id="9"/>
          <p:cNvSpPr/>
          <p:nvPr/>
        </p:nvSpPr>
        <p:spPr>
          <a:xfrm flipH="false" flipV="false" rot="0">
            <a:off x="0" y="1727593"/>
            <a:ext cx="7560000" cy="37800"/>
          </a:xfrm>
          <a:custGeom>
            <a:avLst/>
            <a:gdLst/>
            <a:ahLst/>
            <a:cxnLst/>
            <a:rect r="r" b="b" t="t" l="l"/>
            <a:pathLst>
              <a:path h="37800" w="7560000">
                <a:moveTo>
                  <a:pt x="0" y="0"/>
                </a:moveTo>
                <a:lnTo>
                  <a:pt x="7560000" y="0"/>
                </a:lnTo>
                <a:lnTo>
                  <a:pt x="7560000" y="37800"/>
                </a:lnTo>
                <a:lnTo>
                  <a:pt x="0" y="37800"/>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TextBox 10" id="10"/>
          <p:cNvSpPr txBox="true"/>
          <p:nvPr/>
        </p:nvSpPr>
        <p:spPr>
          <a:xfrm rot="0">
            <a:off x="3960000" y="977175"/>
            <a:ext cx="2880000" cy="209550"/>
          </a:xfrm>
          <a:prstGeom prst="rect">
            <a:avLst/>
          </a:prstGeom>
        </p:spPr>
        <p:txBody>
          <a:bodyPr anchor="t" rtlCol="false" tIns="0" lIns="0" bIns="0" rIns="0">
            <a:spAutoFit/>
          </a:bodyPr>
          <a:lstStyle/>
          <a:p>
            <a:pPr algn="r">
              <a:lnSpc>
                <a:spcPts val="1680"/>
              </a:lnSpc>
            </a:pPr>
            <a:r>
              <a:rPr lang="en-US" sz="1400" b="true">
                <a:solidFill>
                  <a:srgbClr val="296B8B"/>
                </a:solidFill>
                <a:latin typeface="Neue Montreal Bold"/>
                <a:ea typeface="Neue Montreal Bold"/>
                <a:cs typeface="Neue Montreal Bold"/>
                <a:sym typeface="Neue Montreal Bold"/>
              </a:rPr>
              <a:t>2025</a:t>
            </a:r>
          </a:p>
        </p:txBody>
      </p:sp>
      <p:sp>
        <p:nvSpPr>
          <p:cNvPr name="TextBox 11" id="11"/>
          <p:cNvSpPr txBox="true"/>
          <p:nvPr/>
        </p:nvSpPr>
        <p:spPr>
          <a:xfrm rot="0">
            <a:off x="1004813" y="2064615"/>
            <a:ext cx="6120000" cy="2356485"/>
          </a:xfrm>
          <a:prstGeom prst="rect">
            <a:avLst/>
          </a:prstGeom>
        </p:spPr>
        <p:txBody>
          <a:bodyPr anchor="t" rtlCol="false" tIns="0" lIns="0" bIns="0" rIns="0">
            <a:spAutoFit/>
          </a:bodyPr>
          <a:lstStyle/>
          <a:p>
            <a:pPr algn="l">
              <a:lnSpc>
                <a:spcPts val="9599"/>
              </a:lnSpc>
            </a:pPr>
            <a:r>
              <a:rPr lang="en-US" sz="6399">
                <a:solidFill>
                  <a:srgbClr val="296B8B"/>
                </a:solidFill>
                <a:latin typeface="Neue Montreal"/>
                <a:ea typeface="Neue Montreal"/>
                <a:cs typeface="Neue Montreal"/>
                <a:sym typeface="Neue Montreal"/>
              </a:rPr>
              <a:t>Let’s Build the Future Together!</a:t>
            </a:r>
          </a:p>
        </p:txBody>
      </p:sp>
      <p:sp>
        <p:nvSpPr>
          <p:cNvPr name="TextBox 12" id="12"/>
          <p:cNvSpPr txBox="true"/>
          <p:nvPr/>
        </p:nvSpPr>
        <p:spPr>
          <a:xfrm rot="0">
            <a:off x="4064813" y="6068980"/>
            <a:ext cx="2775187" cy="1215388"/>
          </a:xfrm>
          <a:prstGeom prst="rect">
            <a:avLst/>
          </a:prstGeom>
        </p:spPr>
        <p:txBody>
          <a:bodyPr anchor="t" rtlCol="false" tIns="0" lIns="0" bIns="0" rIns="0">
            <a:spAutoFit/>
          </a:bodyPr>
          <a:lstStyle/>
          <a:p>
            <a:pPr algn="l">
              <a:lnSpc>
                <a:spcPts val="2400"/>
              </a:lnSpc>
            </a:pPr>
            <a:r>
              <a:rPr lang="en-US" sz="1600">
                <a:solidFill>
                  <a:srgbClr val="296B8B"/>
                </a:solidFill>
                <a:latin typeface="Neue Montreal"/>
                <a:ea typeface="Neue Montreal"/>
                <a:cs typeface="Neue Montreal"/>
                <a:sym typeface="Neue Montreal"/>
              </a:rPr>
              <a:t>Cybs Innovations helps businesses harness AI for remarkable success.</a:t>
            </a:r>
          </a:p>
          <a:p>
            <a:pPr algn="l">
              <a:lnSpc>
                <a:spcPts val="2400"/>
              </a:lnSpc>
            </a:pPr>
          </a:p>
        </p:txBody>
      </p:sp>
      <p:sp>
        <p:nvSpPr>
          <p:cNvPr name="TextBox 13" id="13"/>
          <p:cNvSpPr txBox="true"/>
          <p:nvPr/>
        </p:nvSpPr>
        <p:spPr>
          <a:xfrm rot="0">
            <a:off x="4652518" y="8167624"/>
            <a:ext cx="1800000" cy="294640"/>
          </a:xfrm>
          <a:prstGeom prst="rect">
            <a:avLst/>
          </a:prstGeom>
        </p:spPr>
        <p:txBody>
          <a:bodyPr anchor="t" rtlCol="false" tIns="0" lIns="0" bIns="0" rIns="0">
            <a:spAutoFit/>
          </a:bodyPr>
          <a:lstStyle/>
          <a:p>
            <a:pPr algn="l">
              <a:lnSpc>
                <a:spcPts val="2750"/>
              </a:lnSpc>
            </a:pPr>
            <a:r>
              <a:rPr lang="en-US" sz="1100">
                <a:solidFill>
                  <a:srgbClr val="0D1A26"/>
                </a:solidFill>
                <a:latin typeface="Open Sans Light"/>
                <a:ea typeface="Open Sans Light"/>
                <a:cs typeface="Open Sans Light"/>
                <a:sym typeface="Open Sans Light"/>
              </a:rPr>
              <a:t>+91 7646809755</a:t>
            </a:r>
          </a:p>
        </p:txBody>
      </p:sp>
      <p:sp>
        <p:nvSpPr>
          <p:cNvPr name="TextBox 14" id="14"/>
          <p:cNvSpPr txBox="true"/>
          <p:nvPr/>
        </p:nvSpPr>
        <p:spPr>
          <a:xfrm rot="0">
            <a:off x="4652518" y="9641362"/>
            <a:ext cx="1800000" cy="294640"/>
          </a:xfrm>
          <a:prstGeom prst="rect">
            <a:avLst/>
          </a:prstGeom>
        </p:spPr>
        <p:txBody>
          <a:bodyPr anchor="t" rtlCol="false" tIns="0" lIns="0" bIns="0" rIns="0">
            <a:spAutoFit/>
          </a:bodyPr>
          <a:lstStyle/>
          <a:p>
            <a:pPr algn="l">
              <a:lnSpc>
                <a:spcPts val="2750"/>
              </a:lnSpc>
            </a:pPr>
            <a:r>
              <a:rPr lang="en-US" sz="1100">
                <a:solidFill>
                  <a:srgbClr val="0D1A26"/>
                </a:solidFill>
                <a:latin typeface="Open Sans Light"/>
                <a:ea typeface="Open Sans Light"/>
                <a:cs typeface="Open Sans Light"/>
                <a:sym typeface="Open Sans Light"/>
              </a:rPr>
              <a:t>www.cybsinnovations.com</a:t>
            </a:r>
          </a:p>
        </p:txBody>
      </p:sp>
      <p:sp>
        <p:nvSpPr>
          <p:cNvPr name="TextBox 15" id="15"/>
          <p:cNvSpPr txBox="true"/>
          <p:nvPr/>
        </p:nvSpPr>
        <p:spPr>
          <a:xfrm rot="0">
            <a:off x="4652518" y="9035651"/>
            <a:ext cx="1800000" cy="161925"/>
          </a:xfrm>
          <a:prstGeom prst="rect">
            <a:avLst/>
          </a:prstGeom>
        </p:spPr>
        <p:txBody>
          <a:bodyPr anchor="t" rtlCol="false" tIns="0" lIns="0" bIns="0" rIns="0">
            <a:spAutoFit/>
          </a:bodyPr>
          <a:lstStyle/>
          <a:p>
            <a:pPr algn="l">
              <a:lnSpc>
                <a:spcPts val="1320"/>
              </a:lnSpc>
              <a:spcBef>
                <a:spcPct val="0"/>
              </a:spcBef>
            </a:pPr>
            <a:r>
              <a:rPr lang="en-US" sz="1100">
                <a:solidFill>
                  <a:srgbClr val="0D1A26"/>
                </a:solidFill>
                <a:latin typeface="Open Sans Light"/>
                <a:ea typeface="Open Sans Light"/>
                <a:cs typeface="Open Sans Light"/>
                <a:sym typeface="Open Sans Light"/>
              </a:rPr>
              <a:t>info@cybsinnovations.com</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DAGemzOACXg</dc:identifier>
  <dcterms:modified xsi:type="dcterms:W3CDTF">2011-08-01T06:04:30Z</dcterms:modified>
  <cp:revision>1</cp:revision>
  <dc:title>Black and Grey Minimalist Company Project Proposal</dc:title>
</cp:coreProperties>
</file>