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7556500" cy="10693400"/>
  <p:notesSz cx="6858000" cy="9144000"/>
  <p:embeddedFontLst>
    <p:embeddedFont>
      <p:font typeface="Telegraf Bold" charset="1" panose="00000800000000000000"/>
      <p:regular r:id="rId16"/>
    </p:embeddedFont>
    <p:embeddedFont>
      <p:font typeface="Noto Sans" charset="1" panose="020B0502040504020204"/>
      <p:regular r:id="rId17"/>
    </p:embeddedFont>
    <p:embeddedFont>
      <p:font typeface="Noto Sans Bold" charset="1" panose="020B0802040504020204"/>
      <p:regular r:id="rId18"/>
    </p:embeddedFont>
    <p:embeddedFont>
      <p:font typeface="Telegraf" charset="1" panose="0000050000000000000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18.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21.png" Type="http://schemas.openxmlformats.org/officeDocument/2006/relationships/image"/><Relationship Id="rId7" Target="../media/image22.svg" Type="http://schemas.openxmlformats.org/officeDocument/2006/relationships/image"/><Relationship Id="rId8" Target="../media/image23.jpeg" Type="http://schemas.openxmlformats.org/officeDocument/2006/relationships/image"/><Relationship Id="rId9"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4.png" Type="http://schemas.openxmlformats.org/officeDocument/2006/relationships/image"/><Relationship Id="rId4" Target="../media/image6.png" Type="http://schemas.openxmlformats.org/officeDocument/2006/relationships/image"/><Relationship Id="rId5" Target="../media/image7.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9.png" Type="http://schemas.openxmlformats.org/officeDocument/2006/relationships/image"/><Relationship Id="rId4" Target="../media/image10.svg" Type="http://schemas.openxmlformats.org/officeDocument/2006/relationships/image"/><Relationship Id="rId5"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DDEDE"/>
        </a:solidFill>
      </p:bgPr>
    </p:bg>
    <p:spTree>
      <p:nvGrpSpPr>
        <p:cNvPr id="1" name=""/>
        <p:cNvGrpSpPr/>
        <p:nvPr/>
      </p:nvGrpSpPr>
      <p:grpSpPr>
        <a:xfrm>
          <a:off x="0" y="0"/>
          <a:ext cx="0" cy="0"/>
          <a:chOff x="0" y="0"/>
          <a:chExt cx="0" cy="0"/>
        </a:xfrm>
      </p:grpSpPr>
      <p:grpSp>
        <p:nvGrpSpPr>
          <p:cNvPr name="Group 2" id="2"/>
          <p:cNvGrpSpPr/>
          <p:nvPr/>
        </p:nvGrpSpPr>
        <p:grpSpPr>
          <a:xfrm rot="0">
            <a:off x="-159628" y="8566415"/>
            <a:ext cx="7879255" cy="2268000"/>
            <a:chOff x="0" y="0"/>
            <a:chExt cx="2823747" cy="812800"/>
          </a:xfrm>
        </p:grpSpPr>
        <p:sp>
          <p:nvSpPr>
            <p:cNvPr name="Freeform 3" id="3"/>
            <p:cNvSpPr/>
            <p:nvPr/>
          </p:nvSpPr>
          <p:spPr>
            <a:xfrm flipH="false" flipV="false" rot="0">
              <a:off x="0" y="0"/>
              <a:ext cx="2823747" cy="812800"/>
            </a:xfrm>
            <a:custGeom>
              <a:avLst/>
              <a:gdLst/>
              <a:ahLst/>
              <a:cxnLst/>
              <a:rect r="r" b="b" t="t" l="l"/>
              <a:pathLst>
                <a:path h="812800" w="2823747">
                  <a:moveTo>
                    <a:pt x="0" y="0"/>
                  </a:moveTo>
                  <a:lnTo>
                    <a:pt x="2823747" y="0"/>
                  </a:lnTo>
                  <a:lnTo>
                    <a:pt x="2823747" y="812800"/>
                  </a:lnTo>
                  <a:lnTo>
                    <a:pt x="0" y="812800"/>
                  </a:lnTo>
                  <a:close/>
                </a:path>
              </a:pathLst>
            </a:custGeom>
            <a:solidFill>
              <a:srgbClr val="5CAFC0"/>
            </a:solidFill>
          </p:spPr>
        </p:sp>
        <p:sp>
          <p:nvSpPr>
            <p:cNvPr name="TextBox 4" id="4"/>
            <p:cNvSpPr txBox="true"/>
            <p:nvPr/>
          </p:nvSpPr>
          <p:spPr>
            <a:xfrm>
              <a:off x="0" y="-38100"/>
              <a:ext cx="2823747" cy="850900"/>
            </a:xfrm>
            <a:prstGeom prst="rect">
              <a:avLst/>
            </a:prstGeom>
          </p:spPr>
          <p:txBody>
            <a:bodyPr anchor="ctr" rtlCol="false" tIns="50800" lIns="50800" bIns="50800" rIns="50800"/>
            <a:lstStyle/>
            <a:p>
              <a:pPr algn="ctr">
                <a:lnSpc>
                  <a:spcPts val="2240"/>
                </a:lnSpc>
              </a:pPr>
            </a:p>
          </p:txBody>
        </p:sp>
      </p:grpSp>
      <p:grpSp>
        <p:nvGrpSpPr>
          <p:cNvPr name="Group 5" id="5"/>
          <p:cNvGrpSpPr/>
          <p:nvPr/>
        </p:nvGrpSpPr>
        <p:grpSpPr>
          <a:xfrm rot="0">
            <a:off x="5364000" y="-284691"/>
            <a:ext cx="2355628" cy="11253763"/>
            <a:chOff x="0" y="0"/>
            <a:chExt cx="844204" cy="4033095"/>
          </a:xfrm>
        </p:grpSpPr>
        <p:sp>
          <p:nvSpPr>
            <p:cNvPr name="Freeform 6" id="6"/>
            <p:cNvSpPr/>
            <p:nvPr/>
          </p:nvSpPr>
          <p:spPr>
            <a:xfrm flipH="false" flipV="false" rot="0">
              <a:off x="0" y="0"/>
              <a:ext cx="844204" cy="4033095"/>
            </a:xfrm>
            <a:custGeom>
              <a:avLst/>
              <a:gdLst/>
              <a:ahLst/>
              <a:cxnLst/>
              <a:rect r="r" b="b" t="t" l="l"/>
              <a:pathLst>
                <a:path h="4033095" w="844204">
                  <a:moveTo>
                    <a:pt x="0" y="0"/>
                  </a:moveTo>
                  <a:lnTo>
                    <a:pt x="844204" y="0"/>
                  </a:lnTo>
                  <a:lnTo>
                    <a:pt x="844204" y="4033095"/>
                  </a:lnTo>
                  <a:lnTo>
                    <a:pt x="0" y="4033095"/>
                  </a:lnTo>
                  <a:close/>
                </a:path>
              </a:pathLst>
            </a:custGeom>
            <a:solidFill>
              <a:srgbClr val="032F40"/>
            </a:solidFill>
          </p:spPr>
        </p:sp>
        <p:sp>
          <p:nvSpPr>
            <p:cNvPr name="TextBox 7" id="7"/>
            <p:cNvSpPr txBox="true"/>
            <p:nvPr/>
          </p:nvSpPr>
          <p:spPr>
            <a:xfrm>
              <a:off x="0" y="-38100"/>
              <a:ext cx="844204" cy="4071195"/>
            </a:xfrm>
            <a:prstGeom prst="rect">
              <a:avLst/>
            </a:prstGeom>
          </p:spPr>
          <p:txBody>
            <a:bodyPr anchor="ctr" rtlCol="false" tIns="50800" lIns="50800" bIns="50800" rIns="50800"/>
            <a:lstStyle/>
            <a:p>
              <a:pPr algn="ctr">
                <a:lnSpc>
                  <a:spcPts val="2240"/>
                </a:lnSpc>
              </a:pPr>
            </a:p>
          </p:txBody>
        </p:sp>
      </p:grpSp>
      <p:grpSp>
        <p:nvGrpSpPr>
          <p:cNvPr name="Group 8" id="8"/>
          <p:cNvGrpSpPr/>
          <p:nvPr/>
        </p:nvGrpSpPr>
        <p:grpSpPr>
          <a:xfrm rot="0">
            <a:off x="-159628" y="2612722"/>
            <a:ext cx="6963628" cy="6275048"/>
            <a:chOff x="0" y="0"/>
            <a:chExt cx="1468004" cy="1322844"/>
          </a:xfrm>
        </p:grpSpPr>
        <p:sp>
          <p:nvSpPr>
            <p:cNvPr name="Freeform 9" id="9"/>
            <p:cNvSpPr/>
            <p:nvPr/>
          </p:nvSpPr>
          <p:spPr>
            <a:xfrm flipH="false" flipV="false" rot="0">
              <a:off x="0" y="0"/>
              <a:ext cx="1468004" cy="1322844"/>
            </a:xfrm>
            <a:custGeom>
              <a:avLst/>
              <a:gdLst/>
              <a:ahLst/>
              <a:cxnLst/>
              <a:rect r="r" b="b" t="t" l="l"/>
              <a:pathLst>
                <a:path h="1322844" w="1468004">
                  <a:moveTo>
                    <a:pt x="0" y="0"/>
                  </a:moveTo>
                  <a:lnTo>
                    <a:pt x="1468004" y="0"/>
                  </a:lnTo>
                  <a:lnTo>
                    <a:pt x="1468004" y="1322844"/>
                  </a:lnTo>
                  <a:lnTo>
                    <a:pt x="0" y="1322844"/>
                  </a:lnTo>
                  <a:close/>
                </a:path>
              </a:pathLst>
            </a:custGeom>
            <a:blipFill>
              <a:blip r:embed="rId2"/>
              <a:stretch>
                <a:fillRect l="-16626" t="0" r="-16626" b="0"/>
              </a:stretch>
            </a:blipFill>
          </p:spPr>
        </p:sp>
      </p:grpSp>
      <p:sp>
        <p:nvSpPr>
          <p:cNvPr name="Freeform 10" id="10"/>
          <p:cNvSpPr/>
          <p:nvPr/>
        </p:nvSpPr>
        <p:spPr>
          <a:xfrm flipH="false" flipV="false" rot="0">
            <a:off x="5508000" y="756000"/>
            <a:ext cx="1912786" cy="581883"/>
          </a:xfrm>
          <a:custGeom>
            <a:avLst/>
            <a:gdLst/>
            <a:ahLst/>
            <a:cxnLst/>
            <a:rect r="r" b="b" t="t" l="l"/>
            <a:pathLst>
              <a:path h="581883" w="1912786">
                <a:moveTo>
                  <a:pt x="0" y="0"/>
                </a:moveTo>
                <a:lnTo>
                  <a:pt x="1912786" y="0"/>
                </a:lnTo>
                <a:lnTo>
                  <a:pt x="1912786" y="581883"/>
                </a:lnTo>
                <a:lnTo>
                  <a:pt x="0" y="581883"/>
                </a:lnTo>
                <a:lnTo>
                  <a:pt x="0" y="0"/>
                </a:lnTo>
                <a:close/>
              </a:path>
            </a:pathLst>
          </a:custGeom>
          <a:blipFill>
            <a:blip r:embed="rId3"/>
            <a:stretch>
              <a:fillRect l="0" t="0" r="0" b="0"/>
            </a:stretch>
          </a:blipFill>
        </p:spPr>
      </p:sp>
      <p:sp>
        <p:nvSpPr>
          <p:cNvPr name="TextBox 11" id="11"/>
          <p:cNvSpPr txBox="true"/>
          <p:nvPr/>
        </p:nvSpPr>
        <p:spPr>
          <a:xfrm rot="0">
            <a:off x="756000" y="841725"/>
            <a:ext cx="4425507" cy="1294893"/>
          </a:xfrm>
          <a:prstGeom prst="rect">
            <a:avLst/>
          </a:prstGeom>
        </p:spPr>
        <p:txBody>
          <a:bodyPr anchor="t" rtlCol="false" tIns="0" lIns="0" bIns="0" rIns="0">
            <a:spAutoFit/>
          </a:bodyPr>
          <a:lstStyle/>
          <a:p>
            <a:pPr algn="l">
              <a:lnSpc>
                <a:spcPts val="4713"/>
              </a:lnSpc>
            </a:pPr>
            <a:r>
              <a:rPr lang="en-US" sz="5236" b="true">
                <a:solidFill>
                  <a:srgbClr val="226B88"/>
                </a:solidFill>
                <a:latin typeface="Telegraf Bold"/>
                <a:ea typeface="Telegraf Bold"/>
                <a:cs typeface="Telegraf Bold"/>
                <a:sym typeface="Telegraf Bold"/>
              </a:rPr>
              <a:t>CUSTOM</a:t>
            </a:r>
          </a:p>
          <a:p>
            <a:pPr algn="l">
              <a:lnSpc>
                <a:spcPts val="4713"/>
              </a:lnSpc>
            </a:pPr>
            <a:r>
              <a:rPr lang="en-US" sz="5236" b="true">
                <a:solidFill>
                  <a:srgbClr val="226B88"/>
                </a:solidFill>
                <a:latin typeface="Telegraf Bold"/>
                <a:ea typeface="Telegraf Bold"/>
                <a:cs typeface="Telegraf Bold"/>
                <a:sym typeface="Telegraf Bold"/>
              </a:rPr>
              <a:t>SOFTWARES</a:t>
            </a:r>
          </a:p>
        </p:txBody>
      </p:sp>
      <p:sp>
        <p:nvSpPr>
          <p:cNvPr name="TextBox 12" id="12"/>
          <p:cNvSpPr txBox="true"/>
          <p:nvPr/>
        </p:nvSpPr>
        <p:spPr>
          <a:xfrm rot="0">
            <a:off x="756000" y="9671840"/>
            <a:ext cx="2880000" cy="264160"/>
          </a:xfrm>
          <a:prstGeom prst="rect">
            <a:avLst/>
          </a:prstGeom>
        </p:spPr>
        <p:txBody>
          <a:bodyPr anchor="t" rtlCol="false" tIns="0" lIns="0" bIns="0" rIns="0">
            <a:spAutoFit/>
          </a:bodyPr>
          <a:lstStyle/>
          <a:p>
            <a:pPr algn="just">
              <a:lnSpc>
                <a:spcPts val="2240"/>
              </a:lnSpc>
            </a:pPr>
            <a:r>
              <a:rPr lang="en-US" sz="1600" spc="128">
                <a:solidFill>
                  <a:srgbClr val="FFFFFF"/>
                </a:solidFill>
                <a:latin typeface="Noto Sans"/>
                <a:ea typeface="Noto Sans"/>
                <a:cs typeface="Noto Sans"/>
                <a:sym typeface="Noto Sans"/>
              </a:rPr>
              <a:t>CYBS INNOVATIONS</a:t>
            </a:r>
          </a:p>
        </p:txBody>
      </p:sp>
      <p:sp>
        <p:nvSpPr>
          <p:cNvPr name="TextBox 13" id="13"/>
          <p:cNvSpPr txBox="true"/>
          <p:nvPr/>
        </p:nvSpPr>
        <p:spPr>
          <a:xfrm rot="0">
            <a:off x="756000" y="9364255"/>
            <a:ext cx="2880000" cy="264160"/>
          </a:xfrm>
          <a:prstGeom prst="rect">
            <a:avLst/>
          </a:prstGeom>
        </p:spPr>
        <p:txBody>
          <a:bodyPr anchor="t" rtlCol="false" tIns="0" lIns="0" bIns="0" rIns="0">
            <a:spAutoFit/>
          </a:bodyPr>
          <a:lstStyle/>
          <a:p>
            <a:pPr algn="just">
              <a:lnSpc>
                <a:spcPts val="2240"/>
              </a:lnSpc>
            </a:pPr>
            <a:r>
              <a:rPr lang="en-US" sz="1600" b="true">
                <a:solidFill>
                  <a:srgbClr val="FFFFFF"/>
                </a:solidFill>
                <a:latin typeface="Noto Sans Bold"/>
                <a:ea typeface="Noto Sans Bold"/>
                <a:cs typeface="Noto Sans Bold"/>
                <a:sym typeface="Noto Sans Bold"/>
              </a:rPr>
              <a:t>Created By</a:t>
            </a:r>
          </a:p>
        </p:txBody>
      </p:sp>
      <p:sp>
        <p:nvSpPr>
          <p:cNvPr name="TextBox 14" id="14"/>
          <p:cNvSpPr txBox="true"/>
          <p:nvPr/>
        </p:nvSpPr>
        <p:spPr>
          <a:xfrm rot="0">
            <a:off x="6315628" y="9671840"/>
            <a:ext cx="2880000" cy="264160"/>
          </a:xfrm>
          <a:prstGeom prst="rect">
            <a:avLst/>
          </a:prstGeom>
        </p:spPr>
        <p:txBody>
          <a:bodyPr anchor="t" rtlCol="false" tIns="0" lIns="0" bIns="0" rIns="0">
            <a:spAutoFit/>
          </a:bodyPr>
          <a:lstStyle/>
          <a:p>
            <a:pPr algn="just">
              <a:lnSpc>
                <a:spcPts val="2240"/>
              </a:lnSpc>
            </a:pPr>
            <a:r>
              <a:rPr lang="en-US" sz="1600" spc="128">
                <a:solidFill>
                  <a:srgbClr val="FFFFFF"/>
                </a:solidFill>
                <a:latin typeface="Noto Sans"/>
                <a:ea typeface="Noto Sans"/>
                <a:cs typeface="Noto Sans"/>
                <a:sym typeface="Noto Sans"/>
              </a:rPr>
              <a:t>2025</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DDEDE"/>
        </a:solidFill>
      </p:bgPr>
    </p:bg>
    <p:spTree>
      <p:nvGrpSpPr>
        <p:cNvPr id="1" name=""/>
        <p:cNvGrpSpPr/>
        <p:nvPr/>
      </p:nvGrpSpPr>
      <p:grpSpPr>
        <a:xfrm>
          <a:off x="0" y="0"/>
          <a:ext cx="0" cy="0"/>
          <a:chOff x="0" y="0"/>
          <a:chExt cx="0" cy="0"/>
        </a:xfrm>
      </p:grpSpPr>
      <p:sp>
        <p:nvSpPr>
          <p:cNvPr name="Freeform 2" id="2"/>
          <p:cNvSpPr/>
          <p:nvPr/>
        </p:nvSpPr>
        <p:spPr>
          <a:xfrm flipH="false" flipV="false" rot="0">
            <a:off x="2773092" y="8468596"/>
            <a:ext cx="301015" cy="301015"/>
          </a:xfrm>
          <a:custGeom>
            <a:avLst/>
            <a:gdLst/>
            <a:ahLst/>
            <a:cxnLst/>
            <a:rect r="r" b="b" t="t" l="l"/>
            <a:pathLst>
              <a:path h="301015" w="301015">
                <a:moveTo>
                  <a:pt x="0" y="0"/>
                </a:moveTo>
                <a:lnTo>
                  <a:pt x="301015" y="0"/>
                </a:lnTo>
                <a:lnTo>
                  <a:pt x="301015" y="301015"/>
                </a:lnTo>
                <a:lnTo>
                  <a:pt x="0" y="30101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773092" y="9085129"/>
            <a:ext cx="297429" cy="237943"/>
          </a:xfrm>
          <a:custGeom>
            <a:avLst/>
            <a:gdLst/>
            <a:ahLst/>
            <a:cxnLst/>
            <a:rect r="r" b="b" t="t" l="l"/>
            <a:pathLst>
              <a:path h="237943" w="297429">
                <a:moveTo>
                  <a:pt x="0" y="0"/>
                </a:moveTo>
                <a:lnTo>
                  <a:pt x="297429" y="0"/>
                </a:lnTo>
                <a:lnTo>
                  <a:pt x="297429" y="237943"/>
                </a:lnTo>
                <a:lnTo>
                  <a:pt x="0" y="2379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4" id="4"/>
          <p:cNvGrpSpPr/>
          <p:nvPr/>
        </p:nvGrpSpPr>
        <p:grpSpPr>
          <a:xfrm rot="0">
            <a:off x="-204964" y="-284691"/>
            <a:ext cx="2355628" cy="11253763"/>
            <a:chOff x="0" y="0"/>
            <a:chExt cx="844204" cy="4033095"/>
          </a:xfrm>
        </p:grpSpPr>
        <p:sp>
          <p:nvSpPr>
            <p:cNvPr name="Freeform 5" id="5"/>
            <p:cNvSpPr/>
            <p:nvPr/>
          </p:nvSpPr>
          <p:spPr>
            <a:xfrm flipH="false" flipV="false" rot="0">
              <a:off x="0" y="0"/>
              <a:ext cx="844204" cy="4033095"/>
            </a:xfrm>
            <a:custGeom>
              <a:avLst/>
              <a:gdLst/>
              <a:ahLst/>
              <a:cxnLst/>
              <a:rect r="r" b="b" t="t" l="l"/>
              <a:pathLst>
                <a:path h="4033095" w="844204">
                  <a:moveTo>
                    <a:pt x="0" y="0"/>
                  </a:moveTo>
                  <a:lnTo>
                    <a:pt x="844204" y="0"/>
                  </a:lnTo>
                  <a:lnTo>
                    <a:pt x="844204" y="4033095"/>
                  </a:lnTo>
                  <a:lnTo>
                    <a:pt x="0" y="4033095"/>
                  </a:lnTo>
                  <a:close/>
                </a:path>
              </a:pathLst>
            </a:custGeom>
            <a:solidFill>
              <a:srgbClr val="032F40"/>
            </a:solidFill>
          </p:spPr>
        </p:sp>
        <p:sp>
          <p:nvSpPr>
            <p:cNvPr name="TextBox 6" id="6"/>
            <p:cNvSpPr txBox="true"/>
            <p:nvPr/>
          </p:nvSpPr>
          <p:spPr>
            <a:xfrm>
              <a:off x="0" y="-38100"/>
              <a:ext cx="844204" cy="4071195"/>
            </a:xfrm>
            <a:prstGeom prst="rect">
              <a:avLst/>
            </a:prstGeom>
          </p:spPr>
          <p:txBody>
            <a:bodyPr anchor="ctr" rtlCol="false" tIns="50800" lIns="50800" bIns="50800" rIns="50800"/>
            <a:lstStyle/>
            <a:p>
              <a:pPr algn="ctr">
                <a:lnSpc>
                  <a:spcPts val="2240"/>
                </a:lnSpc>
              </a:pPr>
            </a:p>
          </p:txBody>
        </p:sp>
      </p:grpSp>
      <p:sp>
        <p:nvSpPr>
          <p:cNvPr name="Freeform 7" id="7"/>
          <p:cNvSpPr/>
          <p:nvPr/>
        </p:nvSpPr>
        <p:spPr>
          <a:xfrm flipH="false" flipV="false" rot="0">
            <a:off x="2773092" y="9680884"/>
            <a:ext cx="255116" cy="255116"/>
          </a:xfrm>
          <a:custGeom>
            <a:avLst/>
            <a:gdLst/>
            <a:ahLst/>
            <a:cxnLst/>
            <a:rect r="r" b="b" t="t" l="l"/>
            <a:pathLst>
              <a:path h="255116" w="255116">
                <a:moveTo>
                  <a:pt x="0" y="0"/>
                </a:moveTo>
                <a:lnTo>
                  <a:pt x="255116" y="0"/>
                </a:lnTo>
                <a:lnTo>
                  <a:pt x="255116" y="255116"/>
                </a:lnTo>
                <a:lnTo>
                  <a:pt x="0" y="255116"/>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8" id="8"/>
          <p:cNvGrpSpPr/>
          <p:nvPr/>
        </p:nvGrpSpPr>
        <p:grpSpPr>
          <a:xfrm rot="0">
            <a:off x="-182296" y="1596964"/>
            <a:ext cx="7924591" cy="4571703"/>
            <a:chOff x="0" y="0"/>
            <a:chExt cx="1686207" cy="972774"/>
          </a:xfrm>
        </p:grpSpPr>
        <p:sp>
          <p:nvSpPr>
            <p:cNvPr name="Freeform 9" id="9"/>
            <p:cNvSpPr/>
            <p:nvPr/>
          </p:nvSpPr>
          <p:spPr>
            <a:xfrm flipH="false" flipV="false" rot="0">
              <a:off x="0" y="0"/>
              <a:ext cx="1686207" cy="972774"/>
            </a:xfrm>
            <a:custGeom>
              <a:avLst/>
              <a:gdLst/>
              <a:ahLst/>
              <a:cxnLst/>
              <a:rect r="r" b="b" t="t" l="l"/>
              <a:pathLst>
                <a:path h="972774" w="1686207">
                  <a:moveTo>
                    <a:pt x="0" y="0"/>
                  </a:moveTo>
                  <a:lnTo>
                    <a:pt x="1686207" y="0"/>
                  </a:lnTo>
                  <a:lnTo>
                    <a:pt x="1686207" y="972774"/>
                  </a:lnTo>
                  <a:lnTo>
                    <a:pt x="0" y="972774"/>
                  </a:lnTo>
                  <a:close/>
                </a:path>
              </a:pathLst>
            </a:custGeom>
            <a:blipFill>
              <a:blip r:embed="rId8"/>
              <a:stretch>
                <a:fillRect l="-1280" t="0" r="-1280" b="0"/>
              </a:stretch>
            </a:blipFill>
          </p:spPr>
        </p:sp>
      </p:grpSp>
      <p:grpSp>
        <p:nvGrpSpPr>
          <p:cNvPr name="Group 10" id="10"/>
          <p:cNvGrpSpPr/>
          <p:nvPr/>
        </p:nvGrpSpPr>
        <p:grpSpPr>
          <a:xfrm rot="-5400000">
            <a:off x="5104708" y="3531079"/>
            <a:ext cx="4571703" cy="703472"/>
            <a:chOff x="0" y="0"/>
            <a:chExt cx="1653716" cy="254466"/>
          </a:xfrm>
        </p:grpSpPr>
        <p:sp>
          <p:nvSpPr>
            <p:cNvPr name="Freeform 11" id="11"/>
            <p:cNvSpPr/>
            <p:nvPr/>
          </p:nvSpPr>
          <p:spPr>
            <a:xfrm flipH="false" flipV="false" rot="0">
              <a:off x="0" y="0"/>
              <a:ext cx="1653716" cy="254466"/>
            </a:xfrm>
            <a:custGeom>
              <a:avLst/>
              <a:gdLst/>
              <a:ahLst/>
              <a:cxnLst/>
              <a:rect r="r" b="b" t="t" l="l"/>
              <a:pathLst>
                <a:path h="254466" w="1653716">
                  <a:moveTo>
                    <a:pt x="0" y="0"/>
                  </a:moveTo>
                  <a:lnTo>
                    <a:pt x="1653716" y="0"/>
                  </a:lnTo>
                  <a:lnTo>
                    <a:pt x="1653716" y="254466"/>
                  </a:lnTo>
                  <a:lnTo>
                    <a:pt x="0" y="254466"/>
                  </a:lnTo>
                  <a:close/>
                </a:path>
              </a:pathLst>
            </a:custGeom>
            <a:solidFill>
              <a:srgbClr val="5CAFC0"/>
            </a:solidFill>
          </p:spPr>
        </p:sp>
        <p:sp>
          <p:nvSpPr>
            <p:cNvPr name="TextBox 12" id="12"/>
            <p:cNvSpPr txBox="true"/>
            <p:nvPr/>
          </p:nvSpPr>
          <p:spPr>
            <a:xfrm>
              <a:off x="0" y="-38100"/>
              <a:ext cx="1653716" cy="292566"/>
            </a:xfrm>
            <a:prstGeom prst="rect">
              <a:avLst/>
            </a:prstGeom>
          </p:spPr>
          <p:txBody>
            <a:bodyPr anchor="ctr" rtlCol="false" tIns="50800" lIns="50800" bIns="50800" rIns="50800"/>
            <a:lstStyle/>
            <a:p>
              <a:pPr algn="ctr">
                <a:lnSpc>
                  <a:spcPts val="2240"/>
                </a:lnSpc>
              </a:pPr>
            </a:p>
          </p:txBody>
        </p:sp>
      </p:grpSp>
      <p:sp>
        <p:nvSpPr>
          <p:cNvPr name="Freeform 13" id="13"/>
          <p:cNvSpPr/>
          <p:nvPr/>
        </p:nvSpPr>
        <p:spPr>
          <a:xfrm flipH="false" flipV="false" rot="0">
            <a:off x="300393" y="490709"/>
            <a:ext cx="1632915" cy="496744"/>
          </a:xfrm>
          <a:custGeom>
            <a:avLst/>
            <a:gdLst/>
            <a:ahLst/>
            <a:cxnLst/>
            <a:rect r="r" b="b" t="t" l="l"/>
            <a:pathLst>
              <a:path h="496744" w="1632915">
                <a:moveTo>
                  <a:pt x="0" y="0"/>
                </a:moveTo>
                <a:lnTo>
                  <a:pt x="1632914" y="0"/>
                </a:lnTo>
                <a:lnTo>
                  <a:pt x="1632914" y="496744"/>
                </a:lnTo>
                <a:lnTo>
                  <a:pt x="0" y="496744"/>
                </a:lnTo>
                <a:lnTo>
                  <a:pt x="0" y="0"/>
                </a:lnTo>
                <a:close/>
              </a:path>
            </a:pathLst>
          </a:custGeom>
          <a:blipFill>
            <a:blip r:embed="rId9"/>
            <a:stretch>
              <a:fillRect l="0" t="0" r="0" b="0"/>
            </a:stretch>
          </a:blipFill>
        </p:spPr>
      </p:sp>
      <p:sp>
        <p:nvSpPr>
          <p:cNvPr name="TextBox 14" id="14"/>
          <p:cNvSpPr txBox="true"/>
          <p:nvPr/>
        </p:nvSpPr>
        <p:spPr>
          <a:xfrm rot="0">
            <a:off x="3224789" y="8470047"/>
            <a:ext cx="3579211" cy="264160"/>
          </a:xfrm>
          <a:prstGeom prst="rect">
            <a:avLst/>
          </a:prstGeom>
        </p:spPr>
        <p:txBody>
          <a:bodyPr anchor="t" rtlCol="false" tIns="0" lIns="0" bIns="0" rIns="0">
            <a:spAutoFit/>
          </a:bodyPr>
          <a:lstStyle/>
          <a:p>
            <a:pPr algn="l" marL="0" indent="0" lvl="0">
              <a:lnSpc>
                <a:spcPts val="2239"/>
              </a:lnSpc>
              <a:spcBef>
                <a:spcPct val="0"/>
              </a:spcBef>
            </a:pPr>
            <a:r>
              <a:rPr lang="en-US" sz="1599">
                <a:solidFill>
                  <a:srgbClr val="032F40"/>
                </a:solidFill>
                <a:latin typeface="Noto Sans"/>
                <a:ea typeface="Noto Sans"/>
                <a:cs typeface="Noto Sans"/>
                <a:sym typeface="Noto Sans"/>
              </a:rPr>
              <a:t>www.cybsinnovations.com</a:t>
            </a:r>
          </a:p>
        </p:txBody>
      </p:sp>
      <p:sp>
        <p:nvSpPr>
          <p:cNvPr name="TextBox 15" id="15"/>
          <p:cNvSpPr txBox="true"/>
          <p:nvPr/>
        </p:nvSpPr>
        <p:spPr>
          <a:xfrm rot="0">
            <a:off x="3224789" y="9055043"/>
            <a:ext cx="3579211" cy="264160"/>
          </a:xfrm>
          <a:prstGeom prst="rect">
            <a:avLst/>
          </a:prstGeom>
        </p:spPr>
        <p:txBody>
          <a:bodyPr anchor="t" rtlCol="false" tIns="0" lIns="0" bIns="0" rIns="0">
            <a:spAutoFit/>
          </a:bodyPr>
          <a:lstStyle/>
          <a:p>
            <a:pPr algn="l" marL="0" indent="0" lvl="0">
              <a:lnSpc>
                <a:spcPts val="2239"/>
              </a:lnSpc>
              <a:spcBef>
                <a:spcPct val="0"/>
              </a:spcBef>
            </a:pPr>
            <a:r>
              <a:rPr lang="en-US" sz="1599">
                <a:solidFill>
                  <a:srgbClr val="032F40"/>
                </a:solidFill>
                <a:latin typeface="Noto Sans"/>
                <a:ea typeface="Noto Sans"/>
                <a:cs typeface="Noto Sans"/>
                <a:sym typeface="Noto Sans"/>
              </a:rPr>
              <a:t>info@cybsinnovations.com</a:t>
            </a:r>
          </a:p>
        </p:txBody>
      </p:sp>
      <p:sp>
        <p:nvSpPr>
          <p:cNvPr name="TextBox 16" id="16"/>
          <p:cNvSpPr txBox="true"/>
          <p:nvPr/>
        </p:nvSpPr>
        <p:spPr>
          <a:xfrm rot="0">
            <a:off x="3224789" y="9659385"/>
            <a:ext cx="3579211" cy="264160"/>
          </a:xfrm>
          <a:prstGeom prst="rect">
            <a:avLst/>
          </a:prstGeom>
        </p:spPr>
        <p:txBody>
          <a:bodyPr anchor="t" rtlCol="false" tIns="0" lIns="0" bIns="0" rIns="0">
            <a:spAutoFit/>
          </a:bodyPr>
          <a:lstStyle/>
          <a:p>
            <a:pPr algn="l" marL="0" indent="0" lvl="0">
              <a:lnSpc>
                <a:spcPts val="2239"/>
              </a:lnSpc>
              <a:spcBef>
                <a:spcPct val="0"/>
              </a:spcBef>
            </a:pPr>
            <a:r>
              <a:rPr lang="en-US" sz="1599">
                <a:solidFill>
                  <a:srgbClr val="032F40"/>
                </a:solidFill>
                <a:latin typeface="Noto Sans"/>
                <a:ea typeface="Noto Sans"/>
                <a:cs typeface="Noto Sans"/>
                <a:sym typeface="Noto Sans"/>
              </a:rPr>
              <a:t>+91 7646809755</a:t>
            </a:r>
          </a:p>
        </p:txBody>
      </p:sp>
      <p:sp>
        <p:nvSpPr>
          <p:cNvPr name="TextBox 17" id="17"/>
          <p:cNvSpPr txBox="true"/>
          <p:nvPr/>
        </p:nvSpPr>
        <p:spPr>
          <a:xfrm rot="0">
            <a:off x="2773092" y="6820771"/>
            <a:ext cx="4030908" cy="1285875"/>
          </a:xfrm>
          <a:prstGeom prst="rect">
            <a:avLst/>
          </a:prstGeom>
        </p:spPr>
        <p:txBody>
          <a:bodyPr anchor="t" rtlCol="false" tIns="0" lIns="0" bIns="0" rIns="0">
            <a:spAutoFit/>
          </a:bodyPr>
          <a:lstStyle/>
          <a:p>
            <a:pPr algn="l">
              <a:lnSpc>
                <a:spcPts val="4650"/>
              </a:lnSpc>
            </a:pPr>
            <a:r>
              <a:rPr lang="en-US" sz="5000" b="true">
                <a:solidFill>
                  <a:srgbClr val="032F40"/>
                </a:solidFill>
                <a:latin typeface="Telegraf Bold"/>
                <a:ea typeface="Telegraf Bold"/>
                <a:cs typeface="Telegraf Bold"/>
                <a:sym typeface="Telegraf Bold"/>
              </a:rPr>
              <a:t>Let’s Work Together</a:t>
            </a:r>
          </a:p>
        </p:txBody>
      </p:sp>
      <p:sp>
        <p:nvSpPr>
          <p:cNvPr name="TextBox 18" id="18"/>
          <p:cNvSpPr txBox="true"/>
          <p:nvPr/>
        </p:nvSpPr>
        <p:spPr>
          <a:xfrm rot="0">
            <a:off x="5867608" y="720031"/>
            <a:ext cx="936392" cy="198120"/>
          </a:xfrm>
          <a:prstGeom prst="rect">
            <a:avLst/>
          </a:prstGeom>
        </p:spPr>
        <p:txBody>
          <a:bodyPr anchor="t" rtlCol="false" tIns="0" lIns="0" bIns="0" rIns="0">
            <a:spAutoFit/>
          </a:bodyPr>
          <a:lstStyle/>
          <a:p>
            <a:pPr algn="r" marL="0" indent="0" lvl="0">
              <a:lnSpc>
                <a:spcPts val="1679"/>
              </a:lnSpc>
              <a:spcBef>
                <a:spcPct val="0"/>
              </a:spcBef>
            </a:pPr>
            <a:r>
              <a:rPr lang="en-US" sz="1199">
                <a:solidFill>
                  <a:srgbClr val="032F40"/>
                </a:solidFill>
                <a:latin typeface="Noto Sans"/>
                <a:ea typeface="Noto Sans"/>
                <a:cs typeface="Noto Sans"/>
                <a:sym typeface="Noto Sans"/>
              </a:rPr>
              <a:t> PAGE 10</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DDEDE"/>
        </a:solidFill>
      </p:bgPr>
    </p:bg>
    <p:spTree>
      <p:nvGrpSpPr>
        <p:cNvPr id="1" name=""/>
        <p:cNvGrpSpPr/>
        <p:nvPr/>
      </p:nvGrpSpPr>
      <p:grpSpPr>
        <a:xfrm>
          <a:off x="0" y="0"/>
          <a:ext cx="0" cy="0"/>
          <a:chOff x="0" y="0"/>
          <a:chExt cx="0" cy="0"/>
        </a:xfrm>
      </p:grpSpPr>
      <p:sp>
        <p:nvSpPr>
          <p:cNvPr name="TextBox 2" id="2"/>
          <p:cNvSpPr txBox="true"/>
          <p:nvPr/>
        </p:nvSpPr>
        <p:spPr>
          <a:xfrm rot="0">
            <a:off x="756000" y="1766609"/>
            <a:ext cx="6048000" cy="777875"/>
          </a:xfrm>
          <a:prstGeom prst="rect">
            <a:avLst/>
          </a:prstGeom>
        </p:spPr>
        <p:txBody>
          <a:bodyPr anchor="t" rtlCol="false" tIns="0" lIns="0" bIns="0" rIns="0">
            <a:spAutoFit/>
          </a:bodyPr>
          <a:lstStyle/>
          <a:p>
            <a:pPr algn="l">
              <a:lnSpc>
                <a:spcPts val="5500"/>
              </a:lnSpc>
            </a:pPr>
            <a:r>
              <a:rPr lang="en-US" sz="5000" b="true">
                <a:solidFill>
                  <a:srgbClr val="226B88"/>
                </a:solidFill>
                <a:latin typeface="Telegraf Bold"/>
                <a:ea typeface="Telegraf Bold"/>
                <a:cs typeface="Telegraf Bold"/>
                <a:sym typeface="Telegraf Bold"/>
              </a:rPr>
              <a:t>Table of Contents</a:t>
            </a:r>
          </a:p>
        </p:txBody>
      </p:sp>
      <p:sp>
        <p:nvSpPr>
          <p:cNvPr name="TextBox 3" id="3"/>
          <p:cNvSpPr txBox="true"/>
          <p:nvPr/>
        </p:nvSpPr>
        <p:spPr>
          <a:xfrm rot="0">
            <a:off x="762976" y="3681055"/>
            <a:ext cx="2589130" cy="240665"/>
          </a:xfrm>
          <a:prstGeom prst="rect">
            <a:avLst/>
          </a:prstGeom>
        </p:spPr>
        <p:txBody>
          <a:bodyPr anchor="t" rtlCol="false" tIns="0" lIns="0" bIns="0" rIns="0">
            <a:spAutoFit/>
          </a:bodyPr>
          <a:lstStyle/>
          <a:p>
            <a:pPr algn="l">
              <a:lnSpc>
                <a:spcPts val="1960"/>
              </a:lnSpc>
            </a:pPr>
            <a:r>
              <a:rPr lang="en-US" sz="1400">
                <a:solidFill>
                  <a:srgbClr val="032F40"/>
                </a:solidFill>
                <a:latin typeface="Noto Sans"/>
                <a:ea typeface="Noto Sans"/>
                <a:cs typeface="Noto Sans"/>
                <a:sym typeface="Noto Sans"/>
              </a:rPr>
              <a:t>Introduction</a:t>
            </a:r>
          </a:p>
        </p:txBody>
      </p:sp>
      <p:sp>
        <p:nvSpPr>
          <p:cNvPr name="TextBox 4" id="4"/>
          <p:cNvSpPr txBox="true"/>
          <p:nvPr/>
        </p:nvSpPr>
        <p:spPr>
          <a:xfrm rot="0">
            <a:off x="3352106" y="3596584"/>
            <a:ext cx="520104" cy="401320"/>
          </a:xfrm>
          <a:prstGeom prst="rect">
            <a:avLst/>
          </a:prstGeom>
        </p:spPr>
        <p:txBody>
          <a:bodyPr anchor="t" rtlCol="false" tIns="0" lIns="0" bIns="0" rIns="0">
            <a:spAutoFit/>
          </a:bodyPr>
          <a:lstStyle/>
          <a:p>
            <a:pPr algn="r">
              <a:lnSpc>
                <a:spcPts val="3080"/>
              </a:lnSpc>
            </a:pPr>
            <a:r>
              <a:rPr lang="en-US" sz="2200">
                <a:solidFill>
                  <a:srgbClr val="032F40"/>
                </a:solidFill>
                <a:latin typeface="Telegraf"/>
                <a:ea typeface="Telegraf"/>
                <a:cs typeface="Telegraf"/>
                <a:sym typeface="Telegraf"/>
              </a:rPr>
              <a:t>03</a:t>
            </a:r>
          </a:p>
        </p:txBody>
      </p:sp>
      <p:sp>
        <p:nvSpPr>
          <p:cNvPr name="TextBox 5" id="5"/>
          <p:cNvSpPr txBox="true"/>
          <p:nvPr/>
        </p:nvSpPr>
        <p:spPr>
          <a:xfrm rot="0">
            <a:off x="762976" y="4243225"/>
            <a:ext cx="2589130" cy="240665"/>
          </a:xfrm>
          <a:prstGeom prst="rect">
            <a:avLst/>
          </a:prstGeom>
        </p:spPr>
        <p:txBody>
          <a:bodyPr anchor="t" rtlCol="false" tIns="0" lIns="0" bIns="0" rIns="0">
            <a:spAutoFit/>
          </a:bodyPr>
          <a:lstStyle/>
          <a:p>
            <a:pPr algn="l">
              <a:lnSpc>
                <a:spcPts val="1960"/>
              </a:lnSpc>
            </a:pPr>
            <a:r>
              <a:rPr lang="en-US" sz="1400">
                <a:solidFill>
                  <a:srgbClr val="032F40"/>
                </a:solidFill>
                <a:latin typeface="Noto Sans"/>
                <a:ea typeface="Noto Sans"/>
                <a:cs typeface="Noto Sans"/>
                <a:sym typeface="Noto Sans"/>
              </a:rPr>
              <a:t>Why Choose Custom Software</a:t>
            </a:r>
          </a:p>
        </p:txBody>
      </p:sp>
      <p:sp>
        <p:nvSpPr>
          <p:cNvPr name="TextBox 6" id="6"/>
          <p:cNvSpPr txBox="true"/>
          <p:nvPr/>
        </p:nvSpPr>
        <p:spPr>
          <a:xfrm rot="0">
            <a:off x="3352106" y="4158754"/>
            <a:ext cx="520104" cy="401320"/>
          </a:xfrm>
          <a:prstGeom prst="rect">
            <a:avLst/>
          </a:prstGeom>
        </p:spPr>
        <p:txBody>
          <a:bodyPr anchor="t" rtlCol="false" tIns="0" lIns="0" bIns="0" rIns="0">
            <a:spAutoFit/>
          </a:bodyPr>
          <a:lstStyle/>
          <a:p>
            <a:pPr algn="r">
              <a:lnSpc>
                <a:spcPts val="3080"/>
              </a:lnSpc>
            </a:pPr>
            <a:r>
              <a:rPr lang="en-US" sz="2200">
                <a:solidFill>
                  <a:srgbClr val="032F40"/>
                </a:solidFill>
                <a:latin typeface="Telegraf"/>
                <a:ea typeface="Telegraf"/>
                <a:cs typeface="Telegraf"/>
                <a:sym typeface="Telegraf"/>
              </a:rPr>
              <a:t>04</a:t>
            </a:r>
          </a:p>
        </p:txBody>
      </p:sp>
      <p:sp>
        <p:nvSpPr>
          <p:cNvPr name="TextBox 7" id="7"/>
          <p:cNvSpPr txBox="true"/>
          <p:nvPr/>
        </p:nvSpPr>
        <p:spPr>
          <a:xfrm rot="0">
            <a:off x="762976" y="4805395"/>
            <a:ext cx="2589130" cy="240665"/>
          </a:xfrm>
          <a:prstGeom prst="rect">
            <a:avLst/>
          </a:prstGeom>
        </p:spPr>
        <p:txBody>
          <a:bodyPr anchor="t" rtlCol="false" tIns="0" lIns="0" bIns="0" rIns="0">
            <a:spAutoFit/>
          </a:bodyPr>
          <a:lstStyle/>
          <a:p>
            <a:pPr algn="l">
              <a:lnSpc>
                <a:spcPts val="1960"/>
              </a:lnSpc>
            </a:pPr>
            <a:r>
              <a:rPr lang="en-US" sz="1400">
                <a:solidFill>
                  <a:srgbClr val="032F40"/>
                </a:solidFill>
                <a:latin typeface="Noto Sans"/>
                <a:ea typeface="Noto Sans"/>
                <a:cs typeface="Noto Sans"/>
                <a:sym typeface="Noto Sans"/>
              </a:rPr>
              <a:t>Our Services</a:t>
            </a:r>
          </a:p>
        </p:txBody>
      </p:sp>
      <p:sp>
        <p:nvSpPr>
          <p:cNvPr name="TextBox 8" id="8"/>
          <p:cNvSpPr txBox="true"/>
          <p:nvPr/>
        </p:nvSpPr>
        <p:spPr>
          <a:xfrm rot="0">
            <a:off x="3352106" y="4720924"/>
            <a:ext cx="520104" cy="401320"/>
          </a:xfrm>
          <a:prstGeom prst="rect">
            <a:avLst/>
          </a:prstGeom>
        </p:spPr>
        <p:txBody>
          <a:bodyPr anchor="t" rtlCol="false" tIns="0" lIns="0" bIns="0" rIns="0">
            <a:spAutoFit/>
          </a:bodyPr>
          <a:lstStyle/>
          <a:p>
            <a:pPr algn="r">
              <a:lnSpc>
                <a:spcPts val="3080"/>
              </a:lnSpc>
            </a:pPr>
            <a:r>
              <a:rPr lang="en-US" sz="2200">
                <a:solidFill>
                  <a:srgbClr val="032F40"/>
                </a:solidFill>
                <a:latin typeface="Telegraf"/>
                <a:ea typeface="Telegraf"/>
                <a:cs typeface="Telegraf"/>
                <a:sym typeface="Telegraf"/>
              </a:rPr>
              <a:t>05</a:t>
            </a:r>
          </a:p>
        </p:txBody>
      </p:sp>
      <p:sp>
        <p:nvSpPr>
          <p:cNvPr name="TextBox 9" id="9"/>
          <p:cNvSpPr txBox="true"/>
          <p:nvPr/>
        </p:nvSpPr>
        <p:spPr>
          <a:xfrm rot="0">
            <a:off x="762976" y="5367565"/>
            <a:ext cx="2589130" cy="240665"/>
          </a:xfrm>
          <a:prstGeom prst="rect">
            <a:avLst/>
          </a:prstGeom>
        </p:spPr>
        <p:txBody>
          <a:bodyPr anchor="t" rtlCol="false" tIns="0" lIns="0" bIns="0" rIns="0">
            <a:spAutoFit/>
          </a:bodyPr>
          <a:lstStyle/>
          <a:p>
            <a:pPr algn="l">
              <a:lnSpc>
                <a:spcPts val="1960"/>
              </a:lnSpc>
            </a:pPr>
            <a:r>
              <a:rPr lang="en-US" sz="1400">
                <a:solidFill>
                  <a:srgbClr val="032F40"/>
                </a:solidFill>
                <a:latin typeface="Noto Sans"/>
                <a:ea typeface="Noto Sans"/>
                <a:cs typeface="Noto Sans"/>
                <a:sym typeface="Noto Sans"/>
              </a:rPr>
              <a:t>Our Services</a:t>
            </a:r>
          </a:p>
        </p:txBody>
      </p:sp>
      <p:sp>
        <p:nvSpPr>
          <p:cNvPr name="TextBox 10" id="10"/>
          <p:cNvSpPr txBox="true"/>
          <p:nvPr/>
        </p:nvSpPr>
        <p:spPr>
          <a:xfrm rot="0">
            <a:off x="3352106" y="5283094"/>
            <a:ext cx="520104" cy="401320"/>
          </a:xfrm>
          <a:prstGeom prst="rect">
            <a:avLst/>
          </a:prstGeom>
        </p:spPr>
        <p:txBody>
          <a:bodyPr anchor="t" rtlCol="false" tIns="0" lIns="0" bIns="0" rIns="0">
            <a:spAutoFit/>
          </a:bodyPr>
          <a:lstStyle/>
          <a:p>
            <a:pPr algn="r">
              <a:lnSpc>
                <a:spcPts val="3080"/>
              </a:lnSpc>
            </a:pPr>
            <a:r>
              <a:rPr lang="en-US" sz="2200">
                <a:solidFill>
                  <a:srgbClr val="032F40"/>
                </a:solidFill>
                <a:latin typeface="Telegraf"/>
                <a:ea typeface="Telegraf"/>
                <a:cs typeface="Telegraf"/>
                <a:sym typeface="Telegraf"/>
              </a:rPr>
              <a:t>06</a:t>
            </a:r>
          </a:p>
        </p:txBody>
      </p:sp>
      <p:sp>
        <p:nvSpPr>
          <p:cNvPr name="TextBox 11" id="11"/>
          <p:cNvSpPr txBox="true"/>
          <p:nvPr/>
        </p:nvSpPr>
        <p:spPr>
          <a:xfrm rot="0">
            <a:off x="762976" y="5929735"/>
            <a:ext cx="2589130" cy="240665"/>
          </a:xfrm>
          <a:prstGeom prst="rect">
            <a:avLst/>
          </a:prstGeom>
        </p:spPr>
        <p:txBody>
          <a:bodyPr anchor="t" rtlCol="false" tIns="0" lIns="0" bIns="0" rIns="0">
            <a:spAutoFit/>
          </a:bodyPr>
          <a:lstStyle/>
          <a:p>
            <a:pPr algn="l">
              <a:lnSpc>
                <a:spcPts val="1960"/>
              </a:lnSpc>
            </a:pPr>
            <a:r>
              <a:rPr lang="en-US" sz="1400">
                <a:solidFill>
                  <a:srgbClr val="032F40"/>
                </a:solidFill>
                <a:latin typeface="Noto Sans"/>
                <a:ea typeface="Noto Sans"/>
                <a:cs typeface="Noto Sans"/>
                <a:sym typeface="Noto Sans"/>
              </a:rPr>
              <a:t>Our Process</a:t>
            </a:r>
          </a:p>
        </p:txBody>
      </p:sp>
      <p:sp>
        <p:nvSpPr>
          <p:cNvPr name="TextBox 12" id="12"/>
          <p:cNvSpPr txBox="true"/>
          <p:nvPr/>
        </p:nvSpPr>
        <p:spPr>
          <a:xfrm rot="0">
            <a:off x="3352106" y="5845264"/>
            <a:ext cx="520104" cy="401320"/>
          </a:xfrm>
          <a:prstGeom prst="rect">
            <a:avLst/>
          </a:prstGeom>
        </p:spPr>
        <p:txBody>
          <a:bodyPr anchor="t" rtlCol="false" tIns="0" lIns="0" bIns="0" rIns="0">
            <a:spAutoFit/>
          </a:bodyPr>
          <a:lstStyle/>
          <a:p>
            <a:pPr algn="r">
              <a:lnSpc>
                <a:spcPts val="3080"/>
              </a:lnSpc>
            </a:pPr>
            <a:r>
              <a:rPr lang="en-US" sz="2200">
                <a:solidFill>
                  <a:srgbClr val="032F40"/>
                </a:solidFill>
                <a:latin typeface="Telegraf"/>
                <a:ea typeface="Telegraf"/>
                <a:cs typeface="Telegraf"/>
                <a:sym typeface="Telegraf"/>
              </a:rPr>
              <a:t>07</a:t>
            </a:r>
          </a:p>
        </p:txBody>
      </p:sp>
      <p:sp>
        <p:nvSpPr>
          <p:cNvPr name="TextBox 13" id="13"/>
          <p:cNvSpPr txBox="true"/>
          <p:nvPr/>
        </p:nvSpPr>
        <p:spPr>
          <a:xfrm rot="0">
            <a:off x="762976" y="6491906"/>
            <a:ext cx="2589130" cy="240665"/>
          </a:xfrm>
          <a:prstGeom prst="rect">
            <a:avLst/>
          </a:prstGeom>
        </p:spPr>
        <p:txBody>
          <a:bodyPr anchor="t" rtlCol="false" tIns="0" lIns="0" bIns="0" rIns="0">
            <a:spAutoFit/>
          </a:bodyPr>
          <a:lstStyle/>
          <a:p>
            <a:pPr algn="l">
              <a:lnSpc>
                <a:spcPts val="1960"/>
              </a:lnSpc>
            </a:pPr>
            <a:r>
              <a:rPr lang="en-US" sz="1400">
                <a:solidFill>
                  <a:srgbClr val="032F40"/>
                </a:solidFill>
                <a:latin typeface="Noto Sans"/>
                <a:ea typeface="Noto Sans"/>
                <a:cs typeface="Noto Sans"/>
                <a:sym typeface="Noto Sans"/>
              </a:rPr>
              <a:t>Industries We Serve </a:t>
            </a:r>
          </a:p>
        </p:txBody>
      </p:sp>
      <p:sp>
        <p:nvSpPr>
          <p:cNvPr name="TextBox 14" id="14"/>
          <p:cNvSpPr txBox="true"/>
          <p:nvPr/>
        </p:nvSpPr>
        <p:spPr>
          <a:xfrm rot="0">
            <a:off x="3352106" y="6407434"/>
            <a:ext cx="520104" cy="401320"/>
          </a:xfrm>
          <a:prstGeom prst="rect">
            <a:avLst/>
          </a:prstGeom>
        </p:spPr>
        <p:txBody>
          <a:bodyPr anchor="t" rtlCol="false" tIns="0" lIns="0" bIns="0" rIns="0">
            <a:spAutoFit/>
          </a:bodyPr>
          <a:lstStyle/>
          <a:p>
            <a:pPr algn="r">
              <a:lnSpc>
                <a:spcPts val="3080"/>
              </a:lnSpc>
            </a:pPr>
            <a:r>
              <a:rPr lang="en-US" sz="2200">
                <a:solidFill>
                  <a:srgbClr val="032F40"/>
                </a:solidFill>
                <a:latin typeface="Telegraf"/>
                <a:ea typeface="Telegraf"/>
                <a:cs typeface="Telegraf"/>
                <a:sym typeface="Telegraf"/>
              </a:rPr>
              <a:t>08</a:t>
            </a:r>
          </a:p>
        </p:txBody>
      </p:sp>
      <p:sp>
        <p:nvSpPr>
          <p:cNvPr name="TextBox 15" id="15"/>
          <p:cNvSpPr txBox="true"/>
          <p:nvPr/>
        </p:nvSpPr>
        <p:spPr>
          <a:xfrm rot="0">
            <a:off x="762976" y="7054076"/>
            <a:ext cx="2589130" cy="240665"/>
          </a:xfrm>
          <a:prstGeom prst="rect">
            <a:avLst/>
          </a:prstGeom>
        </p:spPr>
        <p:txBody>
          <a:bodyPr anchor="t" rtlCol="false" tIns="0" lIns="0" bIns="0" rIns="0">
            <a:spAutoFit/>
          </a:bodyPr>
          <a:lstStyle/>
          <a:p>
            <a:pPr algn="l">
              <a:lnSpc>
                <a:spcPts val="1960"/>
              </a:lnSpc>
            </a:pPr>
            <a:r>
              <a:rPr lang="en-US" sz="1400">
                <a:solidFill>
                  <a:srgbClr val="032F40"/>
                </a:solidFill>
                <a:latin typeface="Noto Sans"/>
                <a:ea typeface="Noto Sans"/>
                <a:cs typeface="Noto Sans"/>
                <a:sym typeface="Noto Sans"/>
              </a:rPr>
              <a:t>Why Cybs Innovations</a:t>
            </a:r>
          </a:p>
        </p:txBody>
      </p:sp>
      <p:sp>
        <p:nvSpPr>
          <p:cNvPr name="TextBox 16" id="16"/>
          <p:cNvSpPr txBox="true"/>
          <p:nvPr/>
        </p:nvSpPr>
        <p:spPr>
          <a:xfrm rot="0">
            <a:off x="3352106" y="6969604"/>
            <a:ext cx="520104" cy="401320"/>
          </a:xfrm>
          <a:prstGeom prst="rect">
            <a:avLst/>
          </a:prstGeom>
        </p:spPr>
        <p:txBody>
          <a:bodyPr anchor="t" rtlCol="false" tIns="0" lIns="0" bIns="0" rIns="0">
            <a:spAutoFit/>
          </a:bodyPr>
          <a:lstStyle/>
          <a:p>
            <a:pPr algn="r">
              <a:lnSpc>
                <a:spcPts val="3080"/>
              </a:lnSpc>
            </a:pPr>
            <a:r>
              <a:rPr lang="en-US" sz="2200">
                <a:solidFill>
                  <a:srgbClr val="032F40"/>
                </a:solidFill>
                <a:latin typeface="Telegraf"/>
                <a:ea typeface="Telegraf"/>
                <a:cs typeface="Telegraf"/>
                <a:sym typeface="Telegraf"/>
              </a:rPr>
              <a:t>09</a:t>
            </a:r>
          </a:p>
        </p:txBody>
      </p:sp>
      <p:sp>
        <p:nvSpPr>
          <p:cNvPr name="TextBox 17" id="17"/>
          <p:cNvSpPr txBox="true"/>
          <p:nvPr/>
        </p:nvSpPr>
        <p:spPr>
          <a:xfrm rot="0">
            <a:off x="762976" y="7620725"/>
            <a:ext cx="2589130" cy="240665"/>
          </a:xfrm>
          <a:prstGeom prst="rect">
            <a:avLst/>
          </a:prstGeom>
        </p:spPr>
        <p:txBody>
          <a:bodyPr anchor="t" rtlCol="false" tIns="0" lIns="0" bIns="0" rIns="0">
            <a:spAutoFit/>
          </a:bodyPr>
          <a:lstStyle/>
          <a:p>
            <a:pPr algn="l">
              <a:lnSpc>
                <a:spcPts val="1960"/>
              </a:lnSpc>
            </a:pPr>
            <a:r>
              <a:rPr lang="en-US" sz="1400">
                <a:solidFill>
                  <a:srgbClr val="032F40"/>
                </a:solidFill>
                <a:latin typeface="Noto Sans"/>
                <a:ea typeface="Noto Sans"/>
                <a:cs typeface="Noto Sans"/>
                <a:sym typeface="Noto Sans"/>
              </a:rPr>
              <a:t>Contact Us</a:t>
            </a:r>
          </a:p>
        </p:txBody>
      </p:sp>
      <p:sp>
        <p:nvSpPr>
          <p:cNvPr name="TextBox 18" id="18"/>
          <p:cNvSpPr txBox="true"/>
          <p:nvPr/>
        </p:nvSpPr>
        <p:spPr>
          <a:xfrm rot="0">
            <a:off x="3352106" y="7531774"/>
            <a:ext cx="520104" cy="401320"/>
          </a:xfrm>
          <a:prstGeom prst="rect">
            <a:avLst/>
          </a:prstGeom>
        </p:spPr>
        <p:txBody>
          <a:bodyPr anchor="t" rtlCol="false" tIns="0" lIns="0" bIns="0" rIns="0">
            <a:spAutoFit/>
          </a:bodyPr>
          <a:lstStyle/>
          <a:p>
            <a:pPr algn="r">
              <a:lnSpc>
                <a:spcPts val="3080"/>
              </a:lnSpc>
            </a:pPr>
            <a:r>
              <a:rPr lang="en-US" sz="2200">
                <a:solidFill>
                  <a:srgbClr val="032F40"/>
                </a:solidFill>
                <a:latin typeface="Telegraf"/>
                <a:ea typeface="Telegraf"/>
                <a:cs typeface="Telegraf"/>
                <a:sym typeface="Telegraf"/>
              </a:rPr>
              <a:t>10</a:t>
            </a:r>
          </a:p>
        </p:txBody>
      </p:sp>
      <p:sp>
        <p:nvSpPr>
          <p:cNvPr name="TextBox 19" id="19"/>
          <p:cNvSpPr txBox="true"/>
          <p:nvPr/>
        </p:nvSpPr>
        <p:spPr>
          <a:xfrm rot="0">
            <a:off x="5867608" y="720031"/>
            <a:ext cx="936392" cy="198120"/>
          </a:xfrm>
          <a:prstGeom prst="rect">
            <a:avLst/>
          </a:prstGeom>
        </p:spPr>
        <p:txBody>
          <a:bodyPr anchor="t" rtlCol="false" tIns="0" lIns="0" bIns="0" rIns="0">
            <a:spAutoFit/>
          </a:bodyPr>
          <a:lstStyle/>
          <a:p>
            <a:pPr algn="r" marL="0" indent="0" lvl="0">
              <a:lnSpc>
                <a:spcPts val="1679"/>
              </a:lnSpc>
              <a:spcBef>
                <a:spcPct val="0"/>
              </a:spcBef>
            </a:pPr>
            <a:r>
              <a:rPr lang="en-US" sz="1199">
                <a:solidFill>
                  <a:srgbClr val="032F40"/>
                </a:solidFill>
                <a:latin typeface="Noto Sans"/>
                <a:ea typeface="Noto Sans"/>
                <a:cs typeface="Noto Sans"/>
                <a:sym typeface="Noto Sans"/>
              </a:rPr>
              <a:t> PAGE 2</a:t>
            </a:r>
          </a:p>
        </p:txBody>
      </p:sp>
      <p:grpSp>
        <p:nvGrpSpPr>
          <p:cNvPr name="Group 20" id="20"/>
          <p:cNvGrpSpPr/>
          <p:nvPr/>
        </p:nvGrpSpPr>
        <p:grpSpPr>
          <a:xfrm rot="0">
            <a:off x="5052996" y="3030472"/>
            <a:ext cx="7274632" cy="5693972"/>
            <a:chOff x="0" y="0"/>
            <a:chExt cx="1533567" cy="1200348"/>
          </a:xfrm>
        </p:grpSpPr>
        <p:sp>
          <p:nvSpPr>
            <p:cNvPr name="Freeform 21" id="21"/>
            <p:cNvSpPr/>
            <p:nvPr/>
          </p:nvSpPr>
          <p:spPr>
            <a:xfrm flipH="false" flipV="false" rot="0">
              <a:off x="0" y="0"/>
              <a:ext cx="1533567" cy="1200348"/>
            </a:xfrm>
            <a:custGeom>
              <a:avLst/>
              <a:gdLst/>
              <a:ahLst/>
              <a:cxnLst/>
              <a:rect r="r" b="b" t="t" l="l"/>
              <a:pathLst>
                <a:path h="1200348" w="1533567">
                  <a:moveTo>
                    <a:pt x="0" y="0"/>
                  </a:moveTo>
                  <a:lnTo>
                    <a:pt x="1533567" y="0"/>
                  </a:lnTo>
                  <a:lnTo>
                    <a:pt x="1533567" y="1200348"/>
                  </a:lnTo>
                  <a:lnTo>
                    <a:pt x="0" y="1200348"/>
                  </a:lnTo>
                  <a:close/>
                </a:path>
              </a:pathLst>
            </a:custGeom>
            <a:blipFill>
              <a:blip r:embed="rId2"/>
              <a:stretch>
                <a:fillRect l="0" t="-46544" r="0" b="-46544"/>
              </a:stretch>
            </a:blipFill>
          </p:spPr>
        </p:sp>
      </p:grpSp>
      <p:grpSp>
        <p:nvGrpSpPr>
          <p:cNvPr name="Group 22" id="22"/>
          <p:cNvGrpSpPr/>
          <p:nvPr/>
        </p:nvGrpSpPr>
        <p:grpSpPr>
          <a:xfrm rot="0">
            <a:off x="36000" y="8405419"/>
            <a:ext cx="7560000" cy="2286581"/>
            <a:chOff x="0" y="0"/>
            <a:chExt cx="2709333" cy="819459"/>
          </a:xfrm>
        </p:grpSpPr>
        <p:sp>
          <p:nvSpPr>
            <p:cNvPr name="Freeform 23" id="23"/>
            <p:cNvSpPr/>
            <p:nvPr/>
          </p:nvSpPr>
          <p:spPr>
            <a:xfrm flipH="false" flipV="false" rot="0">
              <a:off x="0" y="0"/>
              <a:ext cx="2709333" cy="819459"/>
            </a:xfrm>
            <a:custGeom>
              <a:avLst/>
              <a:gdLst/>
              <a:ahLst/>
              <a:cxnLst/>
              <a:rect r="r" b="b" t="t" l="l"/>
              <a:pathLst>
                <a:path h="819459" w="2709333">
                  <a:moveTo>
                    <a:pt x="0" y="0"/>
                  </a:moveTo>
                  <a:lnTo>
                    <a:pt x="2709333" y="0"/>
                  </a:lnTo>
                  <a:lnTo>
                    <a:pt x="2709333" y="819459"/>
                  </a:lnTo>
                  <a:lnTo>
                    <a:pt x="0" y="819459"/>
                  </a:lnTo>
                  <a:close/>
                </a:path>
              </a:pathLst>
            </a:custGeom>
            <a:solidFill>
              <a:srgbClr val="5CAFC0"/>
            </a:solidFill>
          </p:spPr>
        </p:sp>
        <p:sp>
          <p:nvSpPr>
            <p:cNvPr name="TextBox 24" id="24"/>
            <p:cNvSpPr txBox="true"/>
            <p:nvPr/>
          </p:nvSpPr>
          <p:spPr>
            <a:xfrm>
              <a:off x="0" y="-38100"/>
              <a:ext cx="2709333" cy="857559"/>
            </a:xfrm>
            <a:prstGeom prst="rect">
              <a:avLst/>
            </a:prstGeom>
          </p:spPr>
          <p:txBody>
            <a:bodyPr anchor="ctr" rtlCol="false" tIns="50800" lIns="50800" bIns="50800" rIns="50800"/>
            <a:lstStyle/>
            <a:p>
              <a:pPr algn="ctr">
                <a:lnSpc>
                  <a:spcPts val="2240"/>
                </a:lnSpc>
              </a:pPr>
            </a:p>
          </p:txBody>
        </p:sp>
      </p:grpSp>
      <p:sp>
        <p:nvSpPr>
          <p:cNvPr name="Freeform 25" id="25"/>
          <p:cNvSpPr/>
          <p:nvPr/>
        </p:nvSpPr>
        <p:spPr>
          <a:xfrm flipH="false" flipV="false" rot="0">
            <a:off x="756000" y="756000"/>
            <a:ext cx="1912786" cy="581883"/>
          </a:xfrm>
          <a:custGeom>
            <a:avLst/>
            <a:gdLst/>
            <a:ahLst/>
            <a:cxnLst/>
            <a:rect r="r" b="b" t="t" l="l"/>
            <a:pathLst>
              <a:path h="581883" w="1912786">
                <a:moveTo>
                  <a:pt x="0" y="0"/>
                </a:moveTo>
                <a:lnTo>
                  <a:pt x="1912786" y="0"/>
                </a:lnTo>
                <a:lnTo>
                  <a:pt x="1912786" y="581883"/>
                </a:lnTo>
                <a:lnTo>
                  <a:pt x="0" y="581883"/>
                </a:lnTo>
                <a:lnTo>
                  <a:pt x="0" y="0"/>
                </a:lnTo>
                <a:close/>
              </a:path>
            </a:pathLst>
          </a:custGeom>
          <a:blipFill>
            <a:blip r:embed="rId3"/>
            <a:stretch>
              <a:fillRect l="0" t="-114361" r="0" b="-114361"/>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DDEDE"/>
        </a:solidFill>
      </p:bgPr>
    </p:bg>
    <p:spTree>
      <p:nvGrpSpPr>
        <p:cNvPr id="1" name=""/>
        <p:cNvGrpSpPr/>
        <p:nvPr/>
      </p:nvGrpSpPr>
      <p:grpSpPr>
        <a:xfrm>
          <a:off x="0" y="0"/>
          <a:ext cx="0" cy="0"/>
          <a:chOff x="0" y="0"/>
          <a:chExt cx="0" cy="0"/>
        </a:xfrm>
      </p:grpSpPr>
      <p:grpSp>
        <p:nvGrpSpPr>
          <p:cNvPr name="Group 2" id="2"/>
          <p:cNvGrpSpPr/>
          <p:nvPr/>
        </p:nvGrpSpPr>
        <p:grpSpPr>
          <a:xfrm rot="0">
            <a:off x="-221631" y="1711784"/>
            <a:ext cx="7253569" cy="4426739"/>
            <a:chOff x="0" y="0"/>
            <a:chExt cx="1529127" cy="933202"/>
          </a:xfrm>
        </p:grpSpPr>
        <p:sp>
          <p:nvSpPr>
            <p:cNvPr name="Freeform 3" id="3"/>
            <p:cNvSpPr/>
            <p:nvPr/>
          </p:nvSpPr>
          <p:spPr>
            <a:xfrm flipH="false" flipV="false" rot="0">
              <a:off x="0" y="0"/>
              <a:ext cx="1529127" cy="933202"/>
            </a:xfrm>
            <a:custGeom>
              <a:avLst/>
              <a:gdLst/>
              <a:ahLst/>
              <a:cxnLst/>
              <a:rect r="r" b="b" t="t" l="l"/>
              <a:pathLst>
                <a:path h="933202" w="1529127">
                  <a:moveTo>
                    <a:pt x="0" y="0"/>
                  </a:moveTo>
                  <a:lnTo>
                    <a:pt x="1529127" y="0"/>
                  </a:lnTo>
                  <a:lnTo>
                    <a:pt x="1529127" y="933202"/>
                  </a:lnTo>
                  <a:lnTo>
                    <a:pt x="0" y="933202"/>
                  </a:lnTo>
                  <a:close/>
                </a:path>
              </a:pathLst>
            </a:custGeom>
            <a:blipFill>
              <a:blip r:embed="rId2"/>
              <a:stretch>
                <a:fillRect l="0" t="-4687" r="0" b="-4687"/>
              </a:stretch>
            </a:blipFill>
          </p:spPr>
        </p:sp>
      </p:grpSp>
      <p:grpSp>
        <p:nvGrpSpPr>
          <p:cNvPr name="Group 4" id="4"/>
          <p:cNvGrpSpPr/>
          <p:nvPr/>
        </p:nvGrpSpPr>
        <p:grpSpPr>
          <a:xfrm rot="5400000">
            <a:off x="5193415" y="3550307"/>
            <a:ext cx="4426739" cy="749694"/>
            <a:chOff x="0" y="0"/>
            <a:chExt cx="1586443" cy="268674"/>
          </a:xfrm>
        </p:grpSpPr>
        <p:sp>
          <p:nvSpPr>
            <p:cNvPr name="Freeform 5" id="5"/>
            <p:cNvSpPr/>
            <p:nvPr/>
          </p:nvSpPr>
          <p:spPr>
            <a:xfrm flipH="false" flipV="false" rot="0">
              <a:off x="0" y="0"/>
              <a:ext cx="1586443" cy="268674"/>
            </a:xfrm>
            <a:custGeom>
              <a:avLst/>
              <a:gdLst/>
              <a:ahLst/>
              <a:cxnLst/>
              <a:rect r="r" b="b" t="t" l="l"/>
              <a:pathLst>
                <a:path h="268674" w="1586443">
                  <a:moveTo>
                    <a:pt x="0" y="0"/>
                  </a:moveTo>
                  <a:lnTo>
                    <a:pt x="1586443" y="0"/>
                  </a:lnTo>
                  <a:lnTo>
                    <a:pt x="1586443" y="268674"/>
                  </a:lnTo>
                  <a:lnTo>
                    <a:pt x="0" y="268674"/>
                  </a:lnTo>
                  <a:close/>
                </a:path>
              </a:pathLst>
            </a:custGeom>
            <a:solidFill>
              <a:srgbClr val="5CAFC0"/>
            </a:solidFill>
          </p:spPr>
        </p:sp>
        <p:sp>
          <p:nvSpPr>
            <p:cNvPr name="TextBox 6" id="6"/>
            <p:cNvSpPr txBox="true"/>
            <p:nvPr/>
          </p:nvSpPr>
          <p:spPr>
            <a:xfrm>
              <a:off x="0" y="-38100"/>
              <a:ext cx="1586443" cy="306774"/>
            </a:xfrm>
            <a:prstGeom prst="rect">
              <a:avLst/>
            </a:prstGeom>
          </p:spPr>
          <p:txBody>
            <a:bodyPr anchor="ctr" rtlCol="false" tIns="50800" lIns="50800" bIns="50800" rIns="50800"/>
            <a:lstStyle/>
            <a:p>
              <a:pPr algn="ctr">
                <a:lnSpc>
                  <a:spcPts val="2240"/>
                </a:lnSpc>
              </a:pPr>
            </a:p>
          </p:txBody>
        </p:sp>
      </p:grpSp>
      <p:sp>
        <p:nvSpPr>
          <p:cNvPr name="Freeform 7" id="7"/>
          <p:cNvSpPr/>
          <p:nvPr/>
        </p:nvSpPr>
        <p:spPr>
          <a:xfrm flipH="false" flipV="false" rot="0">
            <a:off x="756000" y="756000"/>
            <a:ext cx="1912786" cy="581883"/>
          </a:xfrm>
          <a:custGeom>
            <a:avLst/>
            <a:gdLst/>
            <a:ahLst/>
            <a:cxnLst/>
            <a:rect r="r" b="b" t="t" l="l"/>
            <a:pathLst>
              <a:path h="581883" w="1912786">
                <a:moveTo>
                  <a:pt x="0" y="0"/>
                </a:moveTo>
                <a:lnTo>
                  <a:pt x="1912786" y="0"/>
                </a:lnTo>
                <a:lnTo>
                  <a:pt x="1912786" y="581883"/>
                </a:lnTo>
                <a:lnTo>
                  <a:pt x="0" y="581883"/>
                </a:lnTo>
                <a:lnTo>
                  <a:pt x="0" y="0"/>
                </a:lnTo>
                <a:close/>
              </a:path>
            </a:pathLst>
          </a:custGeom>
          <a:blipFill>
            <a:blip r:embed="rId3"/>
            <a:stretch>
              <a:fillRect l="0" t="-114361" r="0" b="-114361"/>
            </a:stretch>
          </a:blipFill>
        </p:spPr>
      </p:sp>
      <p:sp>
        <p:nvSpPr>
          <p:cNvPr name="Freeform 8" id="8"/>
          <p:cNvSpPr/>
          <p:nvPr/>
        </p:nvSpPr>
        <p:spPr>
          <a:xfrm flipH="false" flipV="false" rot="0">
            <a:off x="456150" y="7857129"/>
            <a:ext cx="1472243" cy="1472243"/>
          </a:xfrm>
          <a:custGeom>
            <a:avLst/>
            <a:gdLst/>
            <a:ahLst/>
            <a:cxnLst/>
            <a:rect r="r" b="b" t="t" l="l"/>
            <a:pathLst>
              <a:path h="1472243" w="1472243">
                <a:moveTo>
                  <a:pt x="0" y="0"/>
                </a:moveTo>
                <a:lnTo>
                  <a:pt x="1472243" y="0"/>
                </a:lnTo>
                <a:lnTo>
                  <a:pt x="1472243" y="1472243"/>
                </a:lnTo>
                <a:lnTo>
                  <a:pt x="0" y="147224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9" id="9"/>
          <p:cNvSpPr txBox="true"/>
          <p:nvPr/>
        </p:nvSpPr>
        <p:spPr>
          <a:xfrm rot="0">
            <a:off x="2676158" y="6686638"/>
            <a:ext cx="4127842" cy="777875"/>
          </a:xfrm>
          <a:prstGeom prst="rect">
            <a:avLst/>
          </a:prstGeom>
        </p:spPr>
        <p:txBody>
          <a:bodyPr anchor="t" rtlCol="false" tIns="0" lIns="0" bIns="0" rIns="0">
            <a:spAutoFit/>
          </a:bodyPr>
          <a:lstStyle/>
          <a:p>
            <a:pPr algn="l">
              <a:lnSpc>
                <a:spcPts val="5500"/>
              </a:lnSpc>
            </a:pPr>
            <a:r>
              <a:rPr lang="en-US" sz="5000" b="true">
                <a:solidFill>
                  <a:srgbClr val="032F40"/>
                </a:solidFill>
                <a:latin typeface="Telegraf Bold"/>
                <a:ea typeface="Telegraf Bold"/>
                <a:cs typeface="Telegraf Bold"/>
                <a:sym typeface="Telegraf Bold"/>
              </a:rPr>
              <a:t>Introduction</a:t>
            </a:r>
          </a:p>
        </p:txBody>
      </p:sp>
      <p:sp>
        <p:nvSpPr>
          <p:cNvPr name="TextBox 10" id="10"/>
          <p:cNvSpPr txBox="true"/>
          <p:nvPr/>
        </p:nvSpPr>
        <p:spPr>
          <a:xfrm rot="0">
            <a:off x="5867608" y="720031"/>
            <a:ext cx="936392" cy="198120"/>
          </a:xfrm>
          <a:prstGeom prst="rect">
            <a:avLst/>
          </a:prstGeom>
        </p:spPr>
        <p:txBody>
          <a:bodyPr anchor="t" rtlCol="false" tIns="0" lIns="0" bIns="0" rIns="0">
            <a:spAutoFit/>
          </a:bodyPr>
          <a:lstStyle/>
          <a:p>
            <a:pPr algn="r" marL="0" indent="0" lvl="0">
              <a:lnSpc>
                <a:spcPts val="1679"/>
              </a:lnSpc>
              <a:spcBef>
                <a:spcPct val="0"/>
              </a:spcBef>
            </a:pPr>
            <a:r>
              <a:rPr lang="en-US" sz="1199">
                <a:solidFill>
                  <a:srgbClr val="032F40"/>
                </a:solidFill>
                <a:latin typeface="Noto Sans"/>
                <a:ea typeface="Noto Sans"/>
                <a:cs typeface="Noto Sans"/>
                <a:sym typeface="Noto Sans"/>
              </a:rPr>
              <a:t> PAGE 3</a:t>
            </a:r>
          </a:p>
        </p:txBody>
      </p:sp>
      <p:sp>
        <p:nvSpPr>
          <p:cNvPr name="TextBox 11" id="11"/>
          <p:cNvSpPr txBox="true"/>
          <p:nvPr/>
        </p:nvSpPr>
        <p:spPr>
          <a:xfrm rot="0">
            <a:off x="2676158" y="7760916"/>
            <a:ext cx="4127842" cy="2293620"/>
          </a:xfrm>
          <a:prstGeom prst="rect">
            <a:avLst/>
          </a:prstGeom>
        </p:spPr>
        <p:txBody>
          <a:bodyPr anchor="t" rtlCol="false" tIns="0" lIns="0" bIns="0" rIns="0">
            <a:spAutoFit/>
          </a:bodyPr>
          <a:lstStyle/>
          <a:p>
            <a:pPr algn="l">
              <a:lnSpc>
                <a:spcPts val="1680"/>
              </a:lnSpc>
            </a:pPr>
            <a:r>
              <a:rPr lang="en-US" sz="1200">
                <a:solidFill>
                  <a:srgbClr val="032F40"/>
                </a:solidFill>
                <a:latin typeface="Noto Sans"/>
                <a:ea typeface="Noto Sans"/>
                <a:cs typeface="Noto Sans"/>
                <a:sym typeface="Noto Sans"/>
              </a:rPr>
              <a:t>At Cybs Innovations, we create custom software solutions that help businesses work better and faster. We design software that fits your needs, making daily tasks easier and more efficient. Our experienced team builds software that automates processes, improves productivity, and keeps your business ahead of the competition. Whether you need enterprise software, AI-powered tools, cloud solutions, system integration, or workflow automation, we provide complete development services to help your business grow in the digital world.</a:t>
            </a:r>
          </a:p>
          <a:p>
            <a:pPr algn="l">
              <a:lnSpc>
                <a:spcPts val="1680"/>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DDEDE"/>
        </a:solidFill>
      </p:bgPr>
    </p:bg>
    <p:spTree>
      <p:nvGrpSpPr>
        <p:cNvPr id="1" name=""/>
        <p:cNvGrpSpPr/>
        <p:nvPr/>
      </p:nvGrpSpPr>
      <p:grpSpPr>
        <a:xfrm>
          <a:off x="0" y="0"/>
          <a:ext cx="0" cy="0"/>
          <a:chOff x="0" y="0"/>
          <a:chExt cx="0" cy="0"/>
        </a:xfrm>
      </p:grpSpPr>
      <p:sp>
        <p:nvSpPr>
          <p:cNvPr name="TextBox 2" id="2"/>
          <p:cNvSpPr txBox="true"/>
          <p:nvPr/>
        </p:nvSpPr>
        <p:spPr>
          <a:xfrm rot="0">
            <a:off x="2647944" y="2179137"/>
            <a:ext cx="4156056" cy="1929131"/>
          </a:xfrm>
          <a:prstGeom prst="rect">
            <a:avLst/>
          </a:prstGeom>
        </p:spPr>
        <p:txBody>
          <a:bodyPr anchor="t" rtlCol="false" tIns="0" lIns="0" bIns="0" rIns="0">
            <a:spAutoFit/>
          </a:bodyPr>
          <a:lstStyle/>
          <a:p>
            <a:pPr algn="l">
              <a:lnSpc>
                <a:spcPts val="3740"/>
              </a:lnSpc>
            </a:pPr>
            <a:r>
              <a:rPr lang="en-US" sz="3400" b="true">
                <a:solidFill>
                  <a:srgbClr val="032F40"/>
                </a:solidFill>
                <a:latin typeface="Telegraf Bold"/>
                <a:ea typeface="Telegraf Bold"/>
                <a:cs typeface="Telegraf Bold"/>
                <a:sym typeface="Telegraf Bold"/>
              </a:rPr>
              <a:t>Why Choose Custom Software?</a:t>
            </a:r>
          </a:p>
          <a:p>
            <a:pPr algn="l">
              <a:lnSpc>
                <a:spcPts val="3740"/>
              </a:lnSpc>
            </a:pPr>
          </a:p>
          <a:p>
            <a:pPr algn="l">
              <a:lnSpc>
                <a:spcPts val="3740"/>
              </a:lnSpc>
            </a:pPr>
          </a:p>
        </p:txBody>
      </p:sp>
      <p:sp>
        <p:nvSpPr>
          <p:cNvPr name="TextBox 3" id="3"/>
          <p:cNvSpPr txBox="true"/>
          <p:nvPr/>
        </p:nvSpPr>
        <p:spPr>
          <a:xfrm rot="0">
            <a:off x="5867608" y="720031"/>
            <a:ext cx="936392" cy="198120"/>
          </a:xfrm>
          <a:prstGeom prst="rect">
            <a:avLst/>
          </a:prstGeom>
        </p:spPr>
        <p:txBody>
          <a:bodyPr anchor="t" rtlCol="false" tIns="0" lIns="0" bIns="0" rIns="0">
            <a:spAutoFit/>
          </a:bodyPr>
          <a:lstStyle/>
          <a:p>
            <a:pPr algn="r" marL="0" indent="0" lvl="0">
              <a:lnSpc>
                <a:spcPts val="1679"/>
              </a:lnSpc>
              <a:spcBef>
                <a:spcPct val="0"/>
              </a:spcBef>
            </a:pPr>
            <a:r>
              <a:rPr lang="en-US" sz="1199">
                <a:solidFill>
                  <a:srgbClr val="032F40"/>
                </a:solidFill>
                <a:latin typeface="Noto Sans"/>
                <a:ea typeface="Noto Sans"/>
                <a:cs typeface="Noto Sans"/>
                <a:sym typeface="Noto Sans"/>
              </a:rPr>
              <a:t> PAGE 4</a:t>
            </a:r>
          </a:p>
        </p:txBody>
      </p:sp>
      <p:sp>
        <p:nvSpPr>
          <p:cNvPr name="AutoShape 4" id="4"/>
          <p:cNvSpPr/>
          <p:nvPr/>
        </p:nvSpPr>
        <p:spPr>
          <a:xfrm flipV="true">
            <a:off x="2878483" y="3509671"/>
            <a:ext cx="3925517" cy="0"/>
          </a:xfrm>
          <a:prstGeom prst="line">
            <a:avLst/>
          </a:prstGeom>
          <a:ln cap="rnd" w="9525">
            <a:solidFill>
              <a:srgbClr val="032F40">
                <a:alpha val="49804"/>
              </a:srgbClr>
            </a:solidFill>
            <a:prstDash val="solid"/>
            <a:headEnd type="none" len="sm" w="sm"/>
            <a:tailEnd type="none" len="sm" w="sm"/>
          </a:ln>
        </p:spPr>
      </p:sp>
      <p:sp>
        <p:nvSpPr>
          <p:cNvPr name="AutoShape 5" id="5"/>
          <p:cNvSpPr/>
          <p:nvPr/>
        </p:nvSpPr>
        <p:spPr>
          <a:xfrm flipV="true">
            <a:off x="2878483" y="4679292"/>
            <a:ext cx="3925517" cy="0"/>
          </a:xfrm>
          <a:prstGeom prst="line">
            <a:avLst/>
          </a:prstGeom>
          <a:ln cap="rnd" w="9525">
            <a:solidFill>
              <a:srgbClr val="032F40">
                <a:alpha val="49804"/>
              </a:srgbClr>
            </a:solidFill>
            <a:prstDash val="solid"/>
            <a:headEnd type="none" len="sm" w="sm"/>
            <a:tailEnd type="none" len="sm" w="sm"/>
          </a:ln>
        </p:spPr>
      </p:sp>
      <p:sp>
        <p:nvSpPr>
          <p:cNvPr name="AutoShape 6" id="6"/>
          <p:cNvSpPr/>
          <p:nvPr/>
        </p:nvSpPr>
        <p:spPr>
          <a:xfrm>
            <a:off x="2878483" y="5848913"/>
            <a:ext cx="3925517" cy="0"/>
          </a:xfrm>
          <a:prstGeom prst="line">
            <a:avLst/>
          </a:prstGeom>
          <a:ln cap="rnd" w="9525">
            <a:solidFill>
              <a:srgbClr val="032F40">
                <a:alpha val="49804"/>
              </a:srgbClr>
            </a:solidFill>
            <a:prstDash val="solid"/>
            <a:headEnd type="none" len="sm" w="sm"/>
            <a:tailEnd type="none" len="sm" w="sm"/>
          </a:ln>
        </p:spPr>
      </p:sp>
      <p:sp>
        <p:nvSpPr>
          <p:cNvPr name="AutoShape 7" id="7"/>
          <p:cNvSpPr/>
          <p:nvPr/>
        </p:nvSpPr>
        <p:spPr>
          <a:xfrm>
            <a:off x="2878483" y="7018534"/>
            <a:ext cx="3925517" cy="0"/>
          </a:xfrm>
          <a:prstGeom prst="line">
            <a:avLst/>
          </a:prstGeom>
          <a:ln cap="rnd" w="9525">
            <a:solidFill>
              <a:srgbClr val="032F40">
                <a:alpha val="49804"/>
              </a:srgbClr>
            </a:solidFill>
            <a:prstDash val="solid"/>
            <a:headEnd type="none" len="sm" w="sm"/>
            <a:tailEnd type="none" len="sm" w="sm"/>
          </a:ln>
        </p:spPr>
      </p:sp>
      <p:sp>
        <p:nvSpPr>
          <p:cNvPr name="AutoShape 8" id="8"/>
          <p:cNvSpPr/>
          <p:nvPr/>
        </p:nvSpPr>
        <p:spPr>
          <a:xfrm>
            <a:off x="2878483" y="8188155"/>
            <a:ext cx="3925517" cy="0"/>
          </a:xfrm>
          <a:prstGeom prst="line">
            <a:avLst/>
          </a:prstGeom>
          <a:ln cap="rnd" w="9525">
            <a:solidFill>
              <a:srgbClr val="032F40">
                <a:alpha val="49804"/>
              </a:srgbClr>
            </a:solidFill>
            <a:prstDash val="solid"/>
            <a:headEnd type="none" len="sm" w="sm"/>
            <a:tailEnd type="none" len="sm" w="sm"/>
          </a:ln>
        </p:spPr>
      </p:sp>
      <p:grpSp>
        <p:nvGrpSpPr>
          <p:cNvPr name="Group 9" id="9"/>
          <p:cNvGrpSpPr/>
          <p:nvPr/>
        </p:nvGrpSpPr>
        <p:grpSpPr>
          <a:xfrm rot="0">
            <a:off x="-1101971" y="1785659"/>
            <a:ext cx="3412993" cy="8150341"/>
            <a:chOff x="0" y="0"/>
            <a:chExt cx="719494" cy="1718175"/>
          </a:xfrm>
        </p:grpSpPr>
        <p:sp>
          <p:nvSpPr>
            <p:cNvPr name="Freeform 10" id="10"/>
            <p:cNvSpPr/>
            <p:nvPr/>
          </p:nvSpPr>
          <p:spPr>
            <a:xfrm flipH="false" flipV="false" rot="0">
              <a:off x="0" y="0"/>
              <a:ext cx="719494" cy="1718176"/>
            </a:xfrm>
            <a:custGeom>
              <a:avLst/>
              <a:gdLst/>
              <a:ahLst/>
              <a:cxnLst/>
              <a:rect r="r" b="b" t="t" l="l"/>
              <a:pathLst>
                <a:path h="1718176" w="719494">
                  <a:moveTo>
                    <a:pt x="0" y="0"/>
                  </a:moveTo>
                  <a:lnTo>
                    <a:pt x="719494" y="0"/>
                  </a:lnTo>
                  <a:lnTo>
                    <a:pt x="719494" y="1718176"/>
                  </a:lnTo>
                  <a:lnTo>
                    <a:pt x="0" y="1718176"/>
                  </a:lnTo>
                  <a:close/>
                </a:path>
              </a:pathLst>
            </a:custGeom>
            <a:blipFill>
              <a:blip r:embed="rId2"/>
              <a:stretch>
                <a:fillRect l="-113612" t="0" r="-144145" b="0"/>
              </a:stretch>
            </a:blipFill>
          </p:spPr>
        </p:sp>
      </p:grpSp>
      <p:grpSp>
        <p:nvGrpSpPr>
          <p:cNvPr name="Group 11" id="11"/>
          <p:cNvGrpSpPr/>
          <p:nvPr/>
        </p:nvGrpSpPr>
        <p:grpSpPr>
          <a:xfrm rot="0">
            <a:off x="-410743" y="9225950"/>
            <a:ext cx="2721765" cy="710050"/>
            <a:chOff x="0" y="0"/>
            <a:chExt cx="975419" cy="254466"/>
          </a:xfrm>
        </p:grpSpPr>
        <p:sp>
          <p:nvSpPr>
            <p:cNvPr name="Freeform 12" id="12"/>
            <p:cNvSpPr/>
            <p:nvPr/>
          </p:nvSpPr>
          <p:spPr>
            <a:xfrm flipH="false" flipV="false" rot="0">
              <a:off x="0" y="0"/>
              <a:ext cx="975419" cy="254466"/>
            </a:xfrm>
            <a:custGeom>
              <a:avLst/>
              <a:gdLst/>
              <a:ahLst/>
              <a:cxnLst/>
              <a:rect r="r" b="b" t="t" l="l"/>
              <a:pathLst>
                <a:path h="254466" w="975419">
                  <a:moveTo>
                    <a:pt x="0" y="0"/>
                  </a:moveTo>
                  <a:lnTo>
                    <a:pt x="975419" y="0"/>
                  </a:lnTo>
                  <a:lnTo>
                    <a:pt x="975419" y="254466"/>
                  </a:lnTo>
                  <a:lnTo>
                    <a:pt x="0" y="254466"/>
                  </a:lnTo>
                  <a:close/>
                </a:path>
              </a:pathLst>
            </a:custGeom>
            <a:solidFill>
              <a:srgbClr val="5CAFC0"/>
            </a:solidFill>
          </p:spPr>
        </p:sp>
        <p:sp>
          <p:nvSpPr>
            <p:cNvPr name="TextBox 13" id="13"/>
            <p:cNvSpPr txBox="true"/>
            <p:nvPr/>
          </p:nvSpPr>
          <p:spPr>
            <a:xfrm>
              <a:off x="0" y="-38100"/>
              <a:ext cx="975419" cy="292566"/>
            </a:xfrm>
            <a:prstGeom prst="rect">
              <a:avLst/>
            </a:prstGeom>
          </p:spPr>
          <p:txBody>
            <a:bodyPr anchor="ctr" rtlCol="false" tIns="50800" lIns="50800" bIns="50800" rIns="50800"/>
            <a:lstStyle/>
            <a:p>
              <a:pPr algn="ctr">
                <a:lnSpc>
                  <a:spcPts val="2240"/>
                </a:lnSpc>
              </a:pPr>
            </a:p>
          </p:txBody>
        </p:sp>
      </p:grpSp>
      <p:sp>
        <p:nvSpPr>
          <p:cNvPr name="Freeform 14" id="14"/>
          <p:cNvSpPr/>
          <p:nvPr/>
        </p:nvSpPr>
        <p:spPr>
          <a:xfrm flipH="true" flipV="false" rot="0">
            <a:off x="3024203" y="3837087"/>
            <a:ext cx="261702" cy="178433"/>
          </a:xfrm>
          <a:custGeom>
            <a:avLst/>
            <a:gdLst/>
            <a:ahLst/>
            <a:cxnLst/>
            <a:rect r="r" b="b" t="t" l="l"/>
            <a:pathLst>
              <a:path h="178433" w="261702">
                <a:moveTo>
                  <a:pt x="261702" y="0"/>
                </a:moveTo>
                <a:lnTo>
                  <a:pt x="0" y="0"/>
                </a:lnTo>
                <a:lnTo>
                  <a:pt x="0" y="178433"/>
                </a:lnTo>
                <a:lnTo>
                  <a:pt x="261702" y="178433"/>
                </a:lnTo>
                <a:lnTo>
                  <a:pt x="26170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5" id="15"/>
          <p:cNvSpPr txBox="true"/>
          <p:nvPr/>
        </p:nvSpPr>
        <p:spPr>
          <a:xfrm rot="0">
            <a:off x="3492103" y="3781524"/>
            <a:ext cx="3311897" cy="984442"/>
          </a:xfrm>
          <a:prstGeom prst="rect">
            <a:avLst/>
          </a:prstGeom>
        </p:spPr>
        <p:txBody>
          <a:bodyPr anchor="t" rtlCol="false" tIns="0" lIns="0" bIns="0" rIns="0">
            <a:spAutoFit/>
          </a:bodyPr>
          <a:lstStyle/>
          <a:p>
            <a:pPr algn="just">
              <a:lnSpc>
                <a:spcPts val="1886"/>
              </a:lnSpc>
            </a:pPr>
            <a:r>
              <a:rPr lang="en-US" sz="1715" b="true">
                <a:solidFill>
                  <a:srgbClr val="032F40"/>
                </a:solidFill>
                <a:latin typeface="Telegraf Bold"/>
                <a:ea typeface="Telegraf Bold"/>
                <a:cs typeface="Telegraf Bold"/>
                <a:sym typeface="Telegraf Bold"/>
              </a:rPr>
              <a:t>Tailored to Your Needs</a:t>
            </a:r>
            <a:r>
              <a:rPr lang="en-US" sz="1715">
                <a:solidFill>
                  <a:srgbClr val="032F40"/>
                </a:solidFill>
                <a:latin typeface="Telegraf"/>
                <a:ea typeface="Telegraf"/>
                <a:cs typeface="Telegraf"/>
                <a:sym typeface="Telegraf"/>
              </a:rPr>
              <a:t> – Built specifically for your business processes and goals.</a:t>
            </a:r>
          </a:p>
          <a:p>
            <a:pPr algn="just">
              <a:lnSpc>
                <a:spcPts val="1996"/>
              </a:lnSpc>
            </a:pPr>
          </a:p>
        </p:txBody>
      </p:sp>
      <p:sp>
        <p:nvSpPr>
          <p:cNvPr name="Freeform 16" id="16"/>
          <p:cNvSpPr/>
          <p:nvPr/>
        </p:nvSpPr>
        <p:spPr>
          <a:xfrm flipH="true" flipV="false" rot="0">
            <a:off x="3024203" y="5006708"/>
            <a:ext cx="261702" cy="178433"/>
          </a:xfrm>
          <a:custGeom>
            <a:avLst/>
            <a:gdLst/>
            <a:ahLst/>
            <a:cxnLst/>
            <a:rect r="r" b="b" t="t" l="l"/>
            <a:pathLst>
              <a:path h="178433" w="261702">
                <a:moveTo>
                  <a:pt x="261702" y="0"/>
                </a:moveTo>
                <a:lnTo>
                  <a:pt x="0" y="0"/>
                </a:lnTo>
                <a:lnTo>
                  <a:pt x="0" y="178433"/>
                </a:lnTo>
                <a:lnTo>
                  <a:pt x="261702" y="178433"/>
                </a:lnTo>
                <a:lnTo>
                  <a:pt x="26170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true" flipV="false" rot="0">
            <a:off x="3024203" y="6176329"/>
            <a:ext cx="261702" cy="178433"/>
          </a:xfrm>
          <a:custGeom>
            <a:avLst/>
            <a:gdLst/>
            <a:ahLst/>
            <a:cxnLst/>
            <a:rect r="r" b="b" t="t" l="l"/>
            <a:pathLst>
              <a:path h="178433" w="261702">
                <a:moveTo>
                  <a:pt x="261702" y="0"/>
                </a:moveTo>
                <a:lnTo>
                  <a:pt x="0" y="0"/>
                </a:lnTo>
                <a:lnTo>
                  <a:pt x="0" y="178433"/>
                </a:lnTo>
                <a:lnTo>
                  <a:pt x="261702" y="178433"/>
                </a:lnTo>
                <a:lnTo>
                  <a:pt x="26170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true" flipV="false" rot="0">
            <a:off x="3024203" y="7345950"/>
            <a:ext cx="261702" cy="178433"/>
          </a:xfrm>
          <a:custGeom>
            <a:avLst/>
            <a:gdLst/>
            <a:ahLst/>
            <a:cxnLst/>
            <a:rect r="r" b="b" t="t" l="l"/>
            <a:pathLst>
              <a:path h="178433" w="261702">
                <a:moveTo>
                  <a:pt x="261702" y="0"/>
                </a:moveTo>
                <a:lnTo>
                  <a:pt x="0" y="0"/>
                </a:lnTo>
                <a:lnTo>
                  <a:pt x="0" y="178433"/>
                </a:lnTo>
                <a:lnTo>
                  <a:pt x="261702" y="178433"/>
                </a:lnTo>
                <a:lnTo>
                  <a:pt x="26170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true" flipV="false" rot="0">
            <a:off x="3024203" y="8515571"/>
            <a:ext cx="261702" cy="178433"/>
          </a:xfrm>
          <a:custGeom>
            <a:avLst/>
            <a:gdLst/>
            <a:ahLst/>
            <a:cxnLst/>
            <a:rect r="r" b="b" t="t" l="l"/>
            <a:pathLst>
              <a:path h="178433" w="261702">
                <a:moveTo>
                  <a:pt x="261702" y="0"/>
                </a:moveTo>
                <a:lnTo>
                  <a:pt x="0" y="0"/>
                </a:lnTo>
                <a:lnTo>
                  <a:pt x="0" y="178433"/>
                </a:lnTo>
                <a:lnTo>
                  <a:pt x="261702" y="178433"/>
                </a:lnTo>
                <a:lnTo>
                  <a:pt x="26170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0" id="20"/>
          <p:cNvSpPr txBox="true"/>
          <p:nvPr/>
        </p:nvSpPr>
        <p:spPr>
          <a:xfrm rot="0">
            <a:off x="3492103" y="4951145"/>
            <a:ext cx="3311897" cy="984442"/>
          </a:xfrm>
          <a:prstGeom prst="rect">
            <a:avLst/>
          </a:prstGeom>
        </p:spPr>
        <p:txBody>
          <a:bodyPr anchor="t" rtlCol="false" tIns="0" lIns="0" bIns="0" rIns="0">
            <a:spAutoFit/>
          </a:bodyPr>
          <a:lstStyle/>
          <a:p>
            <a:pPr algn="just">
              <a:lnSpc>
                <a:spcPts val="1886"/>
              </a:lnSpc>
            </a:pPr>
            <a:r>
              <a:rPr lang="en-US" sz="1715" b="true">
                <a:solidFill>
                  <a:srgbClr val="032F40"/>
                </a:solidFill>
                <a:latin typeface="Telegraf Bold"/>
                <a:ea typeface="Telegraf Bold"/>
                <a:cs typeface="Telegraf Bold"/>
                <a:sym typeface="Telegraf Bold"/>
              </a:rPr>
              <a:t>Scalable </a:t>
            </a:r>
            <a:r>
              <a:rPr lang="en-US" sz="1715">
                <a:solidFill>
                  <a:srgbClr val="032F40"/>
                </a:solidFill>
                <a:latin typeface="Telegraf"/>
                <a:ea typeface="Telegraf"/>
                <a:cs typeface="Telegraf"/>
                <a:sym typeface="Telegraf"/>
              </a:rPr>
              <a:t>– Designed to grow with your business and adapt to future demands.</a:t>
            </a:r>
          </a:p>
          <a:p>
            <a:pPr algn="just">
              <a:lnSpc>
                <a:spcPts val="1996"/>
              </a:lnSpc>
            </a:pPr>
          </a:p>
        </p:txBody>
      </p:sp>
      <p:sp>
        <p:nvSpPr>
          <p:cNvPr name="TextBox 21" id="21"/>
          <p:cNvSpPr txBox="true"/>
          <p:nvPr/>
        </p:nvSpPr>
        <p:spPr>
          <a:xfrm rot="0">
            <a:off x="3492103" y="6116562"/>
            <a:ext cx="3311897" cy="974282"/>
          </a:xfrm>
          <a:prstGeom prst="rect">
            <a:avLst/>
          </a:prstGeom>
        </p:spPr>
        <p:txBody>
          <a:bodyPr anchor="t" rtlCol="false" tIns="0" lIns="0" bIns="0" rIns="0">
            <a:spAutoFit/>
          </a:bodyPr>
          <a:lstStyle/>
          <a:p>
            <a:pPr algn="just">
              <a:lnSpc>
                <a:spcPts val="1886"/>
              </a:lnSpc>
            </a:pPr>
            <a:r>
              <a:rPr lang="en-US" sz="1715" b="true">
                <a:solidFill>
                  <a:srgbClr val="032F40"/>
                </a:solidFill>
                <a:latin typeface="Telegraf Bold"/>
                <a:ea typeface="Telegraf Bold"/>
                <a:cs typeface="Telegraf Bold"/>
                <a:sym typeface="Telegraf Bold"/>
              </a:rPr>
              <a:t>Secure &amp; Reliable </a:t>
            </a:r>
            <a:r>
              <a:rPr lang="en-US" sz="1715">
                <a:solidFill>
                  <a:srgbClr val="032F40"/>
                </a:solidFill>
                <a:latin typeface="Telegraf"/>
                <a:ea typeface="Telegraf"/>
                <a:cs typeface="Telegraf"/>
                <a:sym typeface="Telegraf"/>
              </a:rPr>
              <a:t>– Ensures strong data protection, compliance, and stability</a:t>
            </a:r>
          </a:p>
          <a:p>
            <a:pPr algn="just">
              <a:lnSpc>
                <a:spcPts val="1886"/>
              </a:lnSpc>
            </a:pPr>
          </a:p>
        </p:txBody>
      </p:sp>
      <p:sp>
        <p:nvSpPr>
          <p:cNvPr name="TextBox 22" id="22"/>
          <p:cNvSpPr txBox="true"/>
          <p:nvPr/>
        </p:nvSpPr>
        <p:spPr>
          <a:xfrm rot="0">
            <a:off x="3492103" y="7271819"/>
            <a:ext cx="3311897" cy="736157"/>
          </a:xfrm>
          <a:prstGeom prst="rect">
            <a:avLst/>
          </a:prstGeom>
        </p:spPr>
        <p:txBody>
          <a:bodyPr anchor="t" rtlCol="false" tIns="0" lIns="0" bIns="0" rIns="0">
            <a:spAutoFit/>
          </a:bodyPr>
          <a:lstStyle/>
          <a:p>
            <a:pPr algn="just">
              <a:lnSpc>
                <a:spcPts val="1886"/>
              </a:lnSpc>
            </a:pPr>
            <a:r>
              <a:rPr lang="en-US" b="true" sz="1715">
                <a:solidFill>
                  <a:srgbClr val="032F40"/>
                </a:solidFill>
                <a:latin typeface="Telegraf Bold"/>
                <a:ea typeface="Telegraf Bold"/>
                <a:cs typeface="Telegraf Bold"/>
                <a:sym typeface="Telegraf Bold"/>
              </a:rPr>
              <a:t>User-Friendly </a:t>
            </a:r>
            <a:r>
              <a:rPr lang="en-US" sz="1715">
                <a:solidFill>
                  <a:srgbClr val="032F40"/>
                </a:solidFill>
                <a:latin typeface="Telegraf"/>
                <a:ea typeface="Telegraf"/>
                <a:cs typeface="Telegraf"/>
                <a:sym typeface="Telegraf"/>
              </a:rPr>
              <a:t>– Intuitive and easy-to-use, enhancing overall efficiency and productivity.</a:t>
            </a:r>
          </a:p>
        </p:txBody>
      </p:sp>
      <p:sp>
        <p:nvSpPr>
          <p:cNvPr name="TextBox 23" id="23"/>
          <p:cNvSpPr txBox="true"/>
          <p:nvPr/>
        </p:nvSpPr>
        <p:spPr>
          <a:xfrm rot="0">
            <a:off x="3492103" y="8440568"/>
            <a:ext cx="3311897" cy="1212407"/>
          </a:xfrm>
          <a:prstGeom prst="rect">
            <a:avLst/>
          </a:prstGeom>
        </p:spPr>
        <p:txBody>
          <a:bodyPr anchor="t" rtlCol="false" tIns="0" lIns="0" bIns="0" rIns="0">
            <a:spAutoFit/>
          </a:bodyPr>
          <a:lstStyle/>
          <a:p>
            <a:pPr algn="just">
              <a:lnSpc>
                <a:spcPts val="1886"/>
              </a:lnSpc>
            </a:pPr>
            <a:r>
              <a:rPr lang="en-US" sz="1715" b="true">
                <a:solidFill>
                  <a:srgbClr val="032F40"/>
                </a:solidFill>
                <a:latin typeface="Telegraf Bold"/>
                <a:ea typeface="Telegraf Bold"/>
                <a:cs typeface="Telegraf Bold"/>
                <a:sym typeface="Telegraf Bold"/>
              </a:rPr>
              <a:t>Cost-Effective </a:t>
            </a:r>
            <a:r>
              <a:rPr lang="en-US" sz="1715">
                <a:solidFill>
                  <a:srgbClr val="032F40"/>
                </a:solidFill>
                <a:latin typeface="Telegraf"/>
                <a:ea typeface="Telegraf"/>
                <a:cs typeface="Telegraf"/>
                <a:sym typeface="Telegraf"/>
              </a:rPr>
              <a:t>– Reduces inefficiencies and long-term expenses by automating tasks and improving workflow.</a:t>
            </a:r>
          </a:p>
          <a:p>
            <a:pPr algn="just">
              <a:lnSpc>
                <a:spcPts val="1886"/>
              </a:lnSpc>
            </a:pPr>
          </a:p>
        </p:txBody>
      </p:sp>
      <p:sp>
        <p:nvSpPr>
          <p:cNvPr name="Freeform 24" id="24"/>
          <p:cNvSpPr/>
          <p:nvPr/>
        </p:nvSpPr>
        <p:spPr>
          <a:xfrm flipH="false" flipV="false" rot="0">
            <a:off x="756000" y="756000"/>
            <a:ext cx="1912786" cy="581883"/>
          </a:xfrm>
          <a:custGeom>
            <a:avLst/>
            <a:gdLst/>
            <a:ahLst/>
            <a:cxnLst/>
            <a:rect r="r" b="b" t="t" l="l"/>
            <a:pathLst>
              <a:path h="581883" w="1912786">
                <a:moveTo>
                  <a:pt x="0" y="0"/>
                </a:moveTo>
                <a:lnTo>
                  <a:pt x="1912786" y="0"/>
                </a:lnTo>
                <a:lnTo>
                  <a:pt x="1912786" y="581883"/>
                </a:lnTo>
                <a:lnTo>
                  <a:pt x="0" y="581883"/>
                </a:lnTo>
                <a:lnTo>
                  <a:pt x="0" y="0"/>
                </a:lnTo>
                <a:close/>
              </a:path>
            </a:pathLst>
          </a:custGeom>
          <a:blipFill>
            <a:blip r:embed="rId5"/>
            <a:stretch>
              <a:fillRect l="0" t="-114361" r="0" b="-114361"/>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DDEDE"/>
        </a:solidFill>
      </p:bgPr>
    </p:bg>
    <p:spTree>
      <p:nvGrpSpPr>
        <p:cNvPr id="1" name=""/>
        <p:cNvGrpSpPr/>
        <p:nvPr/>
      </p:nvGrpSpPr>
      <p:grpSpPr>
        <a:xfrm>
          <a:off x="0" y="0"/>
          <a:ext cx="0" cy="0"/>
          <a:chOff x="0" y="0"/>
          <a:chExt cx="0" cy="0"/>
        </a:xfrm>
      </p:grpSpPr>
      <p:grpSp>
        <p:nvGrpSpPr>
          <p:cNvPr name="Group 2" id="2"/>
          <p:cNvGrpSpPr/>
          <p:nvPr/>
        </p:nvGrpSpPr>
        <p:grpSpPr>
          <a:xfrm rot="0">
            <a:off x="5052996" y="1785659"/>
            <a:ext cx="7274632" cy="7899242"/>
            <a:chOff x="0" y="0"/>
            <a:chExt cx="1533567" cy="1665241"/>
          </a:xfrm>
        </p:grpSpPr>
        <p:sp>
          <p:nvSpPr>
            <p:cNvPr name="Freeform 3" id="3"/>
            <p:cNvSpPr/>
            <p:nvPr/>
          </p:nvSpPr>
          <p:spPr>
            <a:xfrm flipH="false" flipV="false" rot="0">
              <a:off x="0" y="0"/>
              <a:ext cx="1533567" cy="1665241"/>
            </a:xfrm>
            <a:custGeom>
              <a:avLst/>
              <a:gdLst/>
              <a:ahLst/>
              <a:cxnLst/>
              <a:rect r="r" b="b" t="t" l="l"/>
              <a:pathLst>
                <a:path h="1665241" w="1533567">
                  <a:moveTo>
                    <a:pt x="0" y="0"/>
                  </a:moveTo>
                  <a:lnTo>
                    <a:pt x="1533567" y="0"/>
                  </a:lnTo>
                  <a:lnTo>
                    <a:pt x="1533567" y="1665241"/>
                  </a:lnTo>
                  <a:lnTo>
                    <a:pt x="0" y="1665241"/>
                  </a:lnTo>
                  <a:close/>
                </a:path>
              </a:pathLst>
            </a:custGeom>
            <a:blipFill>
              <a:blip r:embed="rId2"/>
              <a:stretch>
                <a:fillRect l="-31490" t="0" r="-31490" b="0"/>
              </a:stretch>
            </a:blipFill>
          </p:spPr>
        </p:sp>
      </p:grpSp>
      <p:grpSp>
        <p:nvGrpSpPr>
          <p:cNvPr name="Group 4" id="4"/>
          <p:cNvGrpSpPr/>
          <p:nvPr/>
        </p:nvGrpSpPr>
        <p:grpSpPr>
          <a:xfrm rot="0">
            <a:off x="5052996" y="1785659"/>
            <a:ext cx="2721765" cy="710050"/>
            <a:chOff x="0" y="0"/>
            <a:chExt cx="975419" cy="254466"/>
          </a:xfrm>
        </p:grpSpPr>
        <p:sp>
          <p:nvSpPr>
            <p:cNvPr name="Freeform 5" id="5"/>
            <p:cNvSpPr/>
            <p:nvPr/>
          </p:nvSpPr>
          <p:spPr>
            <a:xfrm flipH="false" flipV="false" rot="0">
              <a:off x="0" y="0"/>
              <a:ext cx="975419" cy="254466"/>
            </a:xfrm>
            <a:custGeom>
              <a:avLst/>
              <a:gdLst/>
              <a:ahLst/>
              <a:cxnLst/>
              <a:rect r="r" b="b" t="t" l="l"/>
              <a:pathLst>
                <a:path h="254466" w="975419">
                  <a:moveTo>
                    <a:pt x="0" y="0"/>
                  </a:moveTo>
                  <a:lnTo>
                    <a:pt x="975419" y="0"/>
                  </a:lnTo>
                  <a:lnTo>
                    <a:pt x="975419" y="254466"/>
                  </a:lnTo>
                  <a:lnTo>
                    <a:pt x="0" y="254466"/>
                  </a:lnTo>
                  <a:close/>
                </a:path>
              </a:pathLst>
            </a:custGeom>
            <a:solidFill>
              <a:srgbClr val="5CAFC0"/>
            </a:solidFill>
          </p:spPr>
        </p:sp>
        <p:sp>
          <p:nvSpPr>
            <p:cNvPr name="TextBox 6" id="6"/>
            <p:cNvSpPr txBox="true"/>
            <p:nvPr/>
          </p:nvSpPr>
          <p:spPr>
            <a:xfrm>
              <a:off x="0" y="-38100"/>
              <a:ext cx="975419" cy="292566"/>
            </a:xfrm>
            <a:prstGeom prst="rect">
              <a:avLst/>
            </a:prstGeom>
          </p:spPr>
          <p:txBody>
            <a:bodyPr anchor="ctr" rtlCol="false" tIns="50800" lIns="50800" bIns="50800" rIns="50800"/>
            <a:lstStyle/>
            <a:p>
              <a:pPr algn="ctr">
                <a:lnSpc>
                  <a:spcPts val="2240"/>
                </a:lnSpc>
              </a:pPr>
            </a:p>
          </p:txBody>
        </p:sp>
      </p:grpSp>
      <p:sp>
        <p:nvSpPr>
          <p:cNvPr name="Freeform 7" id="7"/>
          <p:cNvSpPr/>
          <p:nvPr/>
        </p:nvSpPr>
        <p:spPr>
          <a:xfrm flipH="true" flipV="false" rot="0">
            <a:off x="762976" y="4036338"/>
            <a:ext cx="261702" cy="178433"/>
          </a:xfrm>
          <a:custGeom>
            <a:avLst/>
            <a:gdLst/>
            <a:ahLst/>
            <a:cxnLst/>
            <a:rect r="r" b="b" t="t" l="l"/>
            <a:pathLst>
              <a:path h="178433" w="261702">
                <a:moveTo>
                  <a:pt x="261702" y="0"/>
                </a:moveTo>
                <a:lnTo>
                  <a:pt x="0" y="0"/>
                </a:lnTo>
                <a:lnTo>
                  <a:pt x="0" y="178433"/>
                </a:lnTo>
                <a:lnTo>
                  <a:pt x="261702" y="178433"/>
                </a:lnTo>
                <a:lnTo>
                  <a:pt x="26170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8" id="8"/>
          <p:cNvSpPr/>
          <p:nvPr/>
        </p:nvSpPr>
        <p:spPr>
          <a:xfrm>
            <a:off x="756000" y="3612495"/>
            <a:ext cx="3860546" cy="0"/>
          </a:xfrm>
          <a:prstGeom prst="line">
            <a:avLst/>
          </a:prstGeom>
          <a:ln cap="rnd" w="9525">
            <a:solidFill>
              <a:srgbClr val="032F40">
                <a:alpha val="49804"/>
              </a:srgbClr>
            </a:solidFill>
            <a:prstDash val="solid"/>
            <a:headEnd type="none" len="sm" w="sm"/>
            <a:tailEnd type="none" len="sm" w="sm"/>
          </a:ln>
        </p:spPr>
      </p:sp>
      <p:sp>
        <p:nvSpPr>
          <p:cNvPr name="AutoShape 9" id="9"/>
          <p:cNvSpPr/>
          <p:nvPr/>
        </p:nvSpPr>
        <p:spPr>
          <a:xfrm>
            <a:off x="756000" y="5806473"/>
            <a:ext cx="3860546" cy="0"/>
          </a:xfrm>
          <a:prstGeom prst="line">
            <a:avLst/>
          </a:prstGeom>
          <a:ln cap="rnd" w="9525">
            <a:solidFill>
              <a:srgbClr val="032F40">
                <a:alpha val="49804"/>
              </a:srgbClr>
            </a:solidFill>
            <a:prstDash val="solid"/>
            <a:headEnd type="none" len="sm" w="sm"/>
            <a:tailEnd type="none" len="sm" w="sm"/>
          </a:ln>
        </p:spPr>
      </p:sp>
      <p:sp>
        <p:nvSpPr>
          <p:cNvPr name="Freeform 10" id="10"/>
          <p:cNvSpPr/>
          <p:nvPr/>
        </p:nvSpPr>
        <p:spPr>
          <a:xfrm flipH="true" flipV="false" rot="0">
            <a:off x="769951" y="6230335"/>
            <a:ext cx="261702" cy="178433"/>
          </a:xfrm>
          <a:custGeom>
            <a:avLst/>
            <a:gdLst/>
            <a:ahLst/>
            <a:cxnLst/>
            <a:rect r="r" b="b" t="t" l="l"/>
            <a:pathLst>
              <a:path h="178433" w="261702">
                <a:moveTo>
                  <a:pt x="261703" y="0"/>
                </a:moveTo>
                <a:lnTo>
                  <a:pt x="0" y="0"/>
                </a:lnTo>
                <a:lnTo>
                  <a:pt x="0" y="178433"/>
                </a:lnTo>
                <a:lnTo>
                  <a:pt x="261703" y="178433"/>
                </a:lnTo>
                <a:lnTo>
                  <a:pt x="261703"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11" id="11"/>
          <p:cNvSpPr/>
          <p:nvPr/>
        </p:nvSpPr>
        <p:spPr>
          <a:xfrm>
            <a:off x="762267" y="8190991"/>
            <a:ext cx="3860546" cy="0"/>
          </a:xfrm>
          <a:prstGeom prst="line">
            <a:avLst/>
          </a:prstGeom>
          <a:ln cap="rnd" w="9525">
            <a:solidFill>
              <a:srgbClr val="032F40">
                <a:alpha val="49804"/>
              </a:srgbClr>
            </a:solidFill>
            <a:prstDash val="solid"/>
            <a:headEnd type="none" len="sm" w="sm"/>
            <a:tailEnd type="none" len="sm" w="sm"/>
          </a:ln>
        </p:spPr>
      </p:sp>
      <p:sp>
        <p:nvSpPr>
          <p:cNvPr name="Freeform 12" id="12"/>
          <p:cNvSpPr/>
          <p:nvPr/>
        </p:nvSpPr>
        <p:spPr>
          <a:xfrm flipH="true" flipV="false" rot="0">
            <a:off x="776927" y="8523414"/>
            <a:ext cx="261702" cy="178433"/>
          </a:xfrm>
          <a:custGeom>
            <a:avLst/>
            <a:gdLst/>
            <a:ahLst/>
            <a:cxnLst/>
            <a:rect r="r" b="b" t="t" l="l"/>
            <a:pathLst>
              <a:path h="178433" w="261702">
                <a:moveTo>
                  <a:pt x="261702" y="0"/>
                </a:moveTo>
                <a:lnTo>
                  <a:pt x="0" y="0"/>
                </a:lnTo>
                <a:lnTo>
                  <a:pt x="0" y="178433"/>
                </a:lnTo>
                <a:lnTo>
                  <a:pt x="261702" y="178433"/>
                </a:lnTo>
                <a:lnTo>
                  <a:pt x="26170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591142" y="756000"/>
            <a:ext cx="1912786" cy="581883"/>
          </a:xfrm>
          <a:custGeom>
            <a:avLst/>
            <a:gdLst/>
            <a:ahLst/>
            <a:cxnLst/>
            <a:rect r="r" b="b" t="t" l="l"/>
            <a:pathLst>
              <a:path h="581883" w="1912786">
                <a:moveTo>
                  <a:pt x="0" y="0"/>
                </a:moveTo>
                <a:lnTo>
                  <a:pt x="1912786" y="0"/>
                </a:lnTo>
                <a:lnTo>
                  <a:pt x="1912786" y="581883"/>
                </a:lnTo>
                <a:lnTo>
                  <a:pt x="0" y="581883"/>
                </a:lnTo>
                <a:lnTo>
                  <a:pt x="0" y="0"/>
                </a:lnTo>
                <a:close/>
              </a:path>
            </a:pathLst>
          </a:custGeom>
          <a:blipFill>
            <a:blip r:embed="rId5"/>
            <a:stretch>
              <a:fillRect l="0" t="-114361" r="0" b="-114361"/>
            </a:stretch>
          </a:blipFill>
        </p:spPr>
      </p:sp>
      <p:sp>
        <p:nvSpPr>
          <p:cNvPr name="TextBox 14" id="14"/>
          <p:cNvSpPr txBox="true"/>
          <p:nvPr/>
        </p:nvSpPr>
        <p:spPr>
          <a:xfrm rot="0">
            <a:off x="756000" y="1766609"/>
            <a:ext cx="3639856" cy="1473200"/>
          </a:xfrm>
          <a:prstGeom prst="rect">
            <a:avLst/>
          </a:prstGeom>
        </p:spPr>
        <p:txBody>
          <a:bodyPr anchor="t" rtlCol="false" tIns="0" lIns="0" bIns="0" rIns="0">
            <a:spAutoFit/>
          </a:bodyPr>
          <a:lstStyle/>
          <a:p>
            <a:pPr algn="l">
              <a:lnSpc>
                <a:spcPts val="5500"/>
              </a:lnSpc>
            </a:pPr>
            <a:r>
              <a:rPr lang="en-US" sz="5000" b="true">
                <a:solidFill>
                  <a:srgbClr val="032F40"/>
                </a:solidFill>
                <a:latin typeface="Telegraf Bold"/>
                <a:ea typeface="Telegraf Bold"/>
                <a:cs typeface="Telegraf Bold"/>
                <a:sym typeface="Telegraf Bold"/>
              </a:rPr>
              <a:t>Our Services</a:t>
            </a:r>
          </a:p>
        </p:txBody>
      </p:sp>
      <p:sp>
        <p:nvSpPr>
          <p:cNvPr name="TextBox 15" id="15"/>
          <p:cNvSpPr txBox="true"/>
          <p:nvPr/>
        </p:nvSpPr>
        <p:spPr>
          <a:xfrm rot="0">
            <a:off x="5867608" y="720031"/>
            <a:ext cx="936392" cy="198120"/>
          </a:xfrm>
          <a:prstGeom prst="rect">
            <a:avLst/>
          </a:prstGeom>
        </p:spPr>
        <p:txBody>
          <a:bodyPr anchor="t" rtlCol="false" tIns="0" lIns="0" bIns="0" rIns="0">
            <a:spAutoFit/>
          </a:bodyPr>
          <a:lstStyle/>
          <a:p>
            <a:pPr algn="r" marL="0" indent="0" lvl="0">
              <a:lnSpc>
                <a:spcPts val="1679"/>
              </a:lnSpc>
              <a:spcBef>
                <a:spcPct val="0"/>
              </a:spcBef>
            </a:pPr>
            <a:r>
              <a:rPr lang="en-US" sz="1199">
                <a:solidFill>
                  <a:srgbClr val="032F40"/>
                </a:solidFill>
                <a:latin typeface="Noto Sans"/>
                <a:ea typeface="Noto Sans"/>
                <a:cs typeface="Noto Sans"/>
                <a:sym typeface="Noto Sans"/>
              </a:rPr>
              <a:t> PAGE 5</a:t>
            </a:r>
          </a:p>
        </p:txBody>
      </p:sp>
      <p:sp>
        <p:nvSpPr>
          <p:cNvPr name="TextBox 16" id="16"/>
          <p:cNvSpPr txBox="true"/>
          <p:nvPr/>
        </p:nvSpPr>
        <p:spPr>
          <a:xfrm rot="0">
            <a:off x="1230876" y="3902987"/>
            <a:ext cx="3391937" cy="548005"/>
          </a:xfrm>
          <a:prstGeom prst="rect">
            <a:avLst/>
          </a:prstGeom>
        </p:spPr>
        <p:txBody>
          <a:bodyPr anchor="t" rtlCol="false" tIns="0" lIns="0" bIns="0" rIns="0">
            <a:spAutoFit/>
          </a:bodyPr>
          <a:lstStyle/>
          <a:p>
            <a:pPr algn="l">
              <a:lnSpc>
                <a:spcPts val="2090"/>
              </a:lnSpc>
            </a:pPr>
            <a:r>
              <a:rPr lang="en-US" sz="1900" b="true">
                <a:solidFill>
                  <a:srgbClr val="032F40"/>
                </a:solidFill>
                <a:latin typeface="Telegraf Bold"/>
                <a:ea typeface="Telegraf Bold"/>
                <a:cs typeface="Telegraf Bold"/>
                <a:sym typeface="Telegraf Bold"/>
              </a:rPr>
              <a:t>Enterprise Software Development</a:t>
            </a:r>
          </a:p>
        </p:txBody>
      </p:sp>
      <p:sp>
        <p:nvSpPr>
          <p:cNvPr name="TextBox 17" id="17"/>
          <p:cNvSpPr txBox="true"/>
          <p:nvPr/>
        </p:nvSpPr>
        <p:spPr>
          <a:xfrm rot="0">
            <a:off x="1230876" y="4470136"/>
            <a:ext cx="3164980" cy="1036320"/>
          </a:xfrm>
          <a:prstGeom prst="rect">
            <a:avLst/>
          </a:prstGeom>
        </p:spPr>
        <p:txBody>
          <a:bodyPr anchor="t" rtlCol="false" tIns="0" lIns="0" bIns="0" rIns="0">
            <a:spAutoFit/>
          </a:bodyPr>
          <a:lstStyle/>
          <a:p>
            <a:pPr algn="l">
              <a:lnSpc>
                <a:spcPts val="1680"/>
              </a:lnSpc>
            </a:pPr>
            <a:r>
              <a:rPr lang="en-US" sz="1200">
                <a:solidFill>
                  <a:srgbClr val="032F40"/>
                </a:solidFill>
                <a:latin typeface="Noto Sans"/>
                <a:ea typeface="Noto Sans"/>
                <a:cs typeface="Noto Sans"/>
                <a:sym typeface="Noto Sans"/>
              </a:rPr>
              <a:t>We build powerful enterprise applications that help organizations manage data, streamline workflows, and automate business operations for maximum efficiency.</a:t>
            </a:r>
          </a:p>
        </p:txBody>
      </p:sp>
      <p:sp>
        <p:nvSpPr>
          <p:cNvPr name="TextBox 18" id="18"/>
          <p:cNvSpPr txBox="true"/>
          <p:nvPr/>
        </p:nvSpPr>
        <p:spPr>
          <a:xfrm rot="0">
            <a:off x="1237852" y="6096985"/>
            <a:ext cx="2750443" cy="548005"/>
          </a:xfrm>
          <a:prstGeom prst="rect">
            <a:avLst/>
          </a:prstGeom>
        </p:spPr>
        <p:txBody>
          <a:bodyPr anchor="t" rtlCol="false" tIns="0" lIns="0" bIns="0" rIns="0">
            <a:spAutoFit/>
          </a:bodyPr>
          <a:lstStyle/>
          <a:p>
            <a:pPr algn="l">
              <a:lnSpc>
                <a:spcPts val="2089"/>
              </a:lnSpc>
            </a:pPr>
            <a:r>
              <a:rPr lang="en-US" sz="1899" b="true">
                <a:solidFill>
                  <a:srgbClr val="032F40"/>
                </a:solidFill>
                <a:latin typeface="Telegraf Bold"/>
                <a:ea typeface="Telegraf Bold"/>
                <a:cs typeface="Telegraf Bold"/>
                <a:sym typeface="Telegraf Bold"/>
              </a:rPr>
              <a:t>AI-Powered Software Solutions</a:t>
            </a:r>
          </a:p>
        </p:txBody>
      </p:sp>
      <p:sp>
        <p:nvSpPr>
          <p:cNvPr name="TextBox 19" id="19"/>
          <p:cNvSpPr txBox="true"/>
          <p:nvPr/>
        </p:nvSpPr>
        <p:spPr>
          <a:xfrm rot="0">
            <a:off x="1237852" y="6664133"/>
            <a:ext cx="3164980" cy="1245870"/>
          </a:xfrm>
          <a:prstGeom prst="rect">
            <a:avLst/>
          </a:prstGeom>
        </p:spPr>
        <p:txBody>
          <a:bodyPr anchor="t" rtlCol="false" tIns="0" lIns="0" bIns="0" rIns="0">
            <a:spAutoFit/>
          </a:bodyPr>
          <a:lstStyle/>
          <a:p>
            <a:pPr algn="l">
              <a:lnSpc>
                <a:spcPts val="1680"/>
              </a:lnSpc>
            </a:pPr>
            <a:r>
              <a:rPr lang="en-US" sz="1200">
                <a:solidFill>
                  <a:srgbClr val="032F40"/>
                </a:solidFill>
                <a:latin typeface="Noto Sans"/>
                <a:ea typeface="Noto Sans"/>
                <a:cs typeface="Noto Sans"/>
                <a:sym typeface="Noto Sans"/>
              </a:rPr>
              <a:t>Our AI-driven software integrates machine learning, natural language processing, and predictive analytics to help businesses make data-driven decisions, improve customer interactions, and automate repetitive tasks.</a:t>
            </a:r>
          </a:p>
        </p:txBody>
      </p:sp>
      <p:sp>
        <p:nvSpPr>
          <p:cNvPr name="TextBox 20" id="20"/>
          <p:cNvSpPr txBox="true"/>
          <p:nvPr/>
        </p:nvSpPr>
        <p:spPr>
          <a:xfrm rot="0">
            <a:off x="1244827" y="8462453"/>
            <a:ext cx="2028940" cy="290830"/>
          </a:xfrm>
          <a:prstGeom prst="rect">
            <a:avLst/>
          </a:prstGeom>
        </p:spPr>
        <p:txBody>
          <a:bodyPr anchor="t" rtlCol="false" tIns="0" lIns="0" bIns="0" rIns="0">
            <a:spAutoFit/>
          </a:bodyPr>
          <a:lstStyle/>
          <a:p>
            <a:pPr algn="l">
              <a:lnSpc>
                <a:spcPts val="2089"/>
              </a:lnSpc>
            </a:pPr>
            <a:r>
              <a:rPr lang="en-US" sz="1899" b="true">
                <a:solidFill>
                  <a:srgbClr val="032F40"/>
                </a:solidFill>
                <a:latin typeface="Telegraf Bold"/>
                <a:ea typeface="Telegraf Bold"/>
                <a:cs typeface="Telegraf Bold"/>
                <a:sym typeface="Telegraf Bold"/>
              </a:rPr>
              <a:t>Cloud Solutions</a:t>
            </a:r>
          </a:p>
        </p:txBody>
      </p:sp>
      <p:sp>
        <p:nvSpPr>
          <p:cNvPr name="TextBox 21" id="21"/>
          <p:cNvSpPr txBox="true"/>
          <p:nvPr/>
        </p:nvSpPr>
        <p:spPr>
          <a:xfrm rot="0">
            <a:off x="1244827" y="8807208"/>
            <a:ext cx="3164980" cy="1455420"/>
          </a:xfrm>
          <a:prstGeom prst="rect">
            <a:avLst/>
          </a:prstGeom>
        </p:spPr>
        <p:txBody>
          <a:bodyPr anchor="t" rtlCol="false" tIns="0" lIns="0" bIns="0" rIns="0">
            <a:spAutoFit/>
          </a:bodyPr>
          <a:lstStyle/>
          <a:p>
            <a:pPr algn="l">
              <a:lnSpc>
                <a:spcPts val="1680"/>
              </a:lnSpc>
            </a:pPr>
            <a:r>
              <a:rPr lang="en-US" sz="1200">
                <a:solidFill>
                  <a:srgbClr val="032F40"/>
                </a:solidFill>
                <a:latin typeface="Noto Sans"/>
                <a:ea typeface="Noto Sans"/>
                <a:cs typeface="Noto Sans"/>
                <a:sym typeface="Noto Sans"/>
              </a:rPr>
              <a:t>We develop cloud-based applications that offer high performance, flexibility, and security. Whether you need SaaS (Software as a Service) or cloud migration services, we provide scalable solutions tailored to your business needs.</a:t>
            </a:r>
          </a:p>
          <a:p>
            <a:pPr algn="l">
              <a:lnSpc>
                <a:spcPts val="1680"/>
              </a:lnSpc>
            </a:pP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DDDEDE"/>
        </a:solidFill>
      </p:bgPr>
    </p:bg>
    <p:spTree>
      <p:nvGrpSpPr>
        <p:cNvPr id="1" name=""/>
        <p:cNvGrpSpPr/>
        <p:nvPr/>
      </p:nvGrpSpPr>
      <p:grpSpPr>
        <a:xfrm>
          <a:off x="0" y="0"/>
          <a:ext cx="0" cy="0"/>
          <a:chOff x="0" y="0"/>
          <a:chExt cx="0" cy="0"/>
        </a:xfrm>
      </p:grpSpPr>
      <p:grpSp>
        <p:nvGrpSpPr>
          <p:cNvPr name="Group 2" id="2"/>
          <p:cNvGrpSpPr/>
          <p:nvPr/>
        </p:nvGrpSpPr>
        <p:grpSpPr>
          <a:xfrm rot="0">
            <a:off x="5052996" y="1785659"/>
            <a:ext cx="7274632" cy="7899242"/>
            <a:chOff x="0" y="0"/>
            <a:chExt cx="1533567" cy="1665241"/>
          </a:xfrm>
        </p:grpSpPr>
        <p:sp>
          <p:nvSpPr>
            <p:cNvPr name="Freeform 3" id="3"/>
            <p:cNvSpPr/>
            <p:nvPr/>
          </p:nvSpPr>
          <p:spPr>
            <a:xfrm flipH="false" flipV="false" rot="0">
              <a:off x="0" y="0"/>
              <a:ext cx="1533567" cy="1665241"/>
            </a:xfrm>
            <a:custGeom>
              <a:avLst/>
              <a:gdLst/>
              <a:ahLst/>
              <a:cxnLst/>
              <a:rect r="r" b="b" t="t" l="l"/>
              <a:pathLst>
                <a:path h="1665241" w="1533567">
                  <a:moveTo>
                    <a:pt x="0" y="0"/>
                  </a:moveTo>
                  <a:lnTo>
                    <a:pt x="1533567" y="0"/>
                  </a:lnTo>
                  <a:lnTo>
                    <a:pt x="1533567" y="1665241"/>
                  </a:lnTo>
                  <a:lnTo>
                    <a:pt x="0" y="1665241"/>
                  </a:lnTo>
                  <a:close/>
                </a:path>
              </a:pathLst>
            </a:custGeom>
            <a:blipFill>
              <a:blip r:embed="rId2"/>
              <a:stretch>
                <a:fillRect l="-31490" t="0" r="-31490" b="0"/>
              </a:stretch>
            </a:blipFill>
          </p:spPr>
        </p:sp>
      </p:grpSp>
      <p:grpSp>
        <p:nvGrpSpPr>
          <p:cNvPr name="Group 4" id="4"/>
          <p:cNvGrpSpPr/>
          <p:nvPr/>
        </p:nvGrpSpPr>
        <p:grpSpPr>
          <a:xfrm rot="0">
            <a:off x="5052996" y="1785659"/>
            <a:ext cx="2721765" cy="710050"/>
            <a:chOff x="0" y="0"/>
            <a:chExt cx="975419" cy="254466"/>
          </a:xfrm>
        </p:grpSpPr>
        <p:sp>
          <p:nvSpPr>
            <p:cNvPr name="Freeform 5" id="5"/>
            <p:cNvSpPr/>
            <p:nvPr/>
          </p:nvSpPr>
          <p:spPr>
            <a:xfrm flipH="false" flipV="false" rot="0">
              <a:off x="0" y="0"/>
              <a:ext cx="975419" cy="254466"/>
            </a:xfrm>
            <a:custGeom>
              <a:avLst/>
              <a:gdLst/>
              <a:ahLst/>
              <a:cxnLst/>
              <a:rect r="r" b="b" t="t" l="l"/>
              <a:pathLst>
                <a:path h="254466" w="975419">
                  <a:moveTo>
                    <a:pt x="0" y="0"/>
                  </a:moveTo>
                  <a:lnTo>
                    <a:pt x="975419" y="0"/>
                  </a:lnTo>
                  <a:lnTo>
                    <a:pt x="975419" y="254466"/>
                  </a:lnTo>
                  <a:lnTo>
                    <a:pt x="0" y="254466"/>
                  </a:lnTo>
                  <a:close/>
                </a:path>
              </a:pathLst>
            </a:custGeom>
            <a:solidFill>
              <a:srgbClr val="5CAFC0"/>
            </a:solidFill>
          </p:spPr>
        </p:sp>
        <p:sp>
          <p:nvSpPr>
            <p:cNvPr name="TextBox 6" id="6"/>
            <p:cNvSpPr txBox="true"/>
            <p:nvPr/>
          </p:nvSpPr>
          <p:spPr>
            <a:xfrm>
              <a:off x="0" y="-38100"/>
              <a:ext cx="975419" cy="292566"/>
            </a:xfrm>
            <a:prstGeom prst="rect">
              <a:avLst/>
            </a:prstGeom>
          </p:spPr>
          <p:txBody>
            <a:bodyPr anchor="ctr" rtlCol="false" tIns="50800" lIns="50800" bIns="50800" rIns="50800"/>
            <a:lstStyle/>
            <a:p>
              <a:pPr algn="ctr">
                <a:lnSpc>
                  <a:spcPts val="2240"/>
                </a:lnSpc>
              </a:pPr>
            </a:p>
          </p:txBody>
        </p:sp>
      </p:grpSp>
      <p:sp>
        <p:nvSpPr>
          <p:cNvPr name="Freeform 7" id="7"/>
          <p:cNvSpPr/>
          <p:nvPr/>
        </p:nvSpPr>
        <p:spPr>
          <a:xfrm flipH="true" flipV="false" rot="0">
            <a:off x="762976" y="4036338"/>
            <a:ext cx="261702" cy="178433"/>
          </a:xfrm>
          <a:custGeom>
            <a:avLst/>
            <a:gdLst/>
            <a:ahLst/>
            <a:cxnLst/>
            <a:rect r="r" b="b" t="t" l="l"/>
            <a:pathLst>
              <a:path h="178433" w="261702">
                <a:moveTo>
                  <a:pt x="261702" y="0"/>
                </a:moveTo>
                <a:lnTo>
                  <a:pt x="0" y="0"/>
                </a:lnTo>
                <a:lnTo>
                  <a:pt x="0" y="178433"/>
                </a:lnTo>
                <a:lnTo>
                  <a:pt x="261702" y="178433"/>
                </a:lnTo>
                <a:lnTo>
                  <a:pt x="26170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8" id="8"/>
          <p:cNvSpPr/>
          <p:nvPr/>
        </p:nvSpPr>
        <p:spPr>
          <a:xfrm>
            <a:off x="756000" y="3612495"/>
            <a:ext cx="3860546" cy="0"/>
          </a:xfrm>
          <a:prstGeom prst="line">
            <a:avLst/>
          </a:prstGeom>
          <a:ln cap="rnd" w="9525">
            <a:solidFill>
              <a:srgbClr val="032F40">
                <a:alpha val="49804"/>
              </a:srgbClr>
            </a:solidFill>
            <a:prstDash val="solid"/>
            <a:headEnd type="none" len="sm" w="sm"/>
            <a:tailEnd type="none" len="sm" w="sm"/>
          </a:ln>
        </p:spPr>
      </p:sp>
      <p:sp>
        <p:nvSpPr>
          <p:cNvPr name="AutoShape 9" id="9"/>
          <p:cNvSpPr/>
          <p:nvPr/>
        </p:nvSpPr>
        <p:spPr>
          <a:xfrm>
            <a:off x="756000" y="5996993"/>
            <a:ext cx="3860546" cy="0"/>
          </a:xfrm>
          <a:prstGeom prst="line">
            <a:avLst/>
          </a:prstGeom>
          <a:ln cap="rnd" w="9525">
            <a:solidFill>
              <a:srgbClr val="032F40">
                <a:alpha val="49804"/>
              </a:srgbClr>
            </a:solidFill>
            <a:prstDash val="solid"/>
            <a:headEnd type="none" len="sm" w="sm"/>
            <a:tailEnd type="none" len="sm" w="sm"/>
          </a:ln>
        </p:spPr>
      </p:sp>
      <p:sp>
        <p:nvSpPr>
          <p:cNvPr name="Freeform 10" id="10"/>
          <p:cNvSpPr/>
          <p:nvPr/>
        </p:nvSpPr>
        <p:spPr>
          <a:xfrm flipH="true" flipV="false" rot="0">
            <a:off x="769951" y="6420855"/>
            <a:ext cx="261702" cy="178433"/>
          </a:xfrm>
          <a:custGeom>
            <a:avLst/>
            <a:gdLst/>
            <a:ahLst/>
            <a:cxnLst/>
            <a:rect r="r" b="b" t="t" l="l"/>
            <a:pathLst>
              <a:path h="178433" w="261702">
                <a:moveTo>
                  <a:pt x="261703" y="0"/>
                </a:moveTo>
                <a:lnTo>
                  <a:pt x="0" y="0"/>
                </a:lnTo>
                <a:lnTo>
                  <a:pt x="0" y="178434"/>
                </a:lnTo>
                <a:lnTo>
                  <a:pt x="261703" y="178434"/>
                </a:lnTo>
                <a:lnTo>
                  <a:pt x="261703"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11" id="11"/>
          <p:cNvSpPr/>
          <p:nvPr/>
        </p:nvSpPr>
        <p:spPr>
          <a:xfrm>
            <a:off x="762267" y="8212161"/>
            <a:ext cx="3860546" cy="0"/>
          </a:xfrm>
          <a:prstGeom prst="line">
            <a:avLst/>
          </a:prstGeom>
          <a:ln cap="rnd" w="9525">
            <a:solidFill>
              <a:srgbClr val="032F40">
                <a:alpha val="49804"/>
              </a:srgbClr>
            </a:solidFill>
            <a:prstDash val="solid"/>
            <a:headEnd type="none" len="sm" w="sm"/>
            <a:tailEnd type="none" len="sm" w="sm"/>
          </a:ln>
        </p:spPr>
      </p:sp>
      <p:sp>
        <p:nvSpPr>
          <p:cNvPr name="Freeform 12" id="12"/>
          <p:cNvSpPr/>
          <p:nvPr/>
        </p:nvSpPr>
        <p:spPr>
          <a:xfrm flipH="true" flipV="false" rot="0">
            <a:off x="776927" y="8563634"/>
            <a:ext cx="261702" cy="178433"/>
          </a:xfrm>
          <a:custGeom>
            <a:avLst/>
            <a:gdLst/>
            <a:ahLst/>
            <a:cxnLst/>
            <a:rect r="r" b="b" t="t" l="l"/>
            <a:pathLst>
              <a:path h="178433" w="261702">
                <a:moveTo>
                  <a:pt x="261702" y="0"/>
                </a:moveTo>
                <a:lnTo>
                  <a:pt x="0" y="0"/>
                </a:lnTo>
                <a:lnTo>
                  <a:pt x="0" y="178433"/>
                </a:lnTo>
                <a:lnTo>
                  <a:pt x="261702" y="178433"/>
                </a:lnTo>
                <a:lnTo>
                  <a:pt x="26170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3" id="13"/>
          <p:cNvSpPr/>
          <p:nvPr/>
        </p:nvSpPr>
        <p:spPr>
          <a:xfrm flipH="false" flipV="false" rot="0">
            <a:off x="591142" y="756000"/>
            <a:ext cx="1912786" cy="581883"/>
          </a:xfrm>
          <a:custGeom>
            <a:avLst/>
            <a:gdLst/>
            <a:ahLst/>
            <a:cxnLst/>
            <a:rect r="r" b="b" t="t" l="l"/>
            <a:pathLst>
              <a:path h="581883" w="1912786">
                <a:moveTo>
                  <a:pt x="0" y="0"/>
                </a:moveTo>
                <a:lnTo>
                  <a:pt x="1912786" y="0"/>
                </a:lnTo>
                <a:lnTo>
                  <a:pt x="1912786" y="581883"/>
                </a:lnTo>
                <a:lnTo>
                  <a:pt x="0" y="581883"/>
                </a:lnTo>
                <a:lnTo>
                  <a:pt x="0" y="0"/>
                </a:lnTo>
                <a:close/>
              </a:path>
            </a:pathLst>
          </a:custGeom>
          <a:blipFill>
            <a:blip r:embed="rId5"/>
            <a:stretch>
              <a:fillRect l="0" t="-114361" r="0" b="-114361"/>
            </a:stretch>
          </a:blipFill>
        </p:spPr>
      </p:sp>
      <p:sp>
        <p:nvSpPr>
          <p:cNvPr name="TextBox 14" id="14"/>
          <p:cNvSpPr txBox="true"/>
          <p:nvPr/>
        </p:nvSpPr>
        <p:spPr>
          <a:xfrm rot="0">
            <a:off x="756000" y="1766609"/>
            <a:ext cx="3639856" cy="1473200"/>
          </a:xfrm>
          <a:prstGeom prst="rect">
            <a:avLst/>
          </a:prstGeom>
        </p:spPr>
        <p:txBody>
          <a:bodyPr anchor="t" rtlCol="false" tIns="0" lIns="0" bIns="0" rIns="0">
            <a:spAutoFit/>
          </a:bodyPr>
          <a:lstStyle/>
          <a:p>
            <a:pPr algn="l">
              <a:lnSpc>
                <a:spcPts val="5500"/>
              </a:lnSpc>
            </a:pPr>
            <a:r>
              <a:rPr lang="en-US" sz="5000" b="true">
                <a:solidFill>
                  <a:srgbClr val="032F40"/>
                </a:solidFill>
                <a:latin typeface="Telegraf Bold"/>
                <a:ea typeface="Telegraf Bold"/>
                <a:cs typeface="Telegraf Bold"/>
                <a:sym typeface="Telegraf Bold"/>
              </a:rPr>
              <a:t>Our Services</a:t>
            </a:r>
          </a:p>
        </p:txBody>
      </p:sp>
      <p:sp>
        <p:nvSpPr>
          <p:cNvPr name="TextBox 15" id="15"/>
          <p:cNvSpPr txBox="true"/>
          <p:nvPr/>
        </p:nvSpPr>
        <p:spPr>
          <a:xfrm rot="0">
            <a:off x="5867608" y="720031"/>
            <a:ext cx="936392" cy="198120"/>
          </a:xfrm>
          <a:prstGeom prst="rect">
            <a:avLst/>
          </a:prstGeom>
        </p:spPr>
        <p:txBody>
          <a:bodyPr anchor="t" rtlCol="false" tIns="0" lIns="0" bIns="0" rIns="0">
            <a:spAutoFit/>
          </a:bodyPr>
          <a:lstStyle/>
          <a:p>
            <a:pPr algn="r" marL="0" indent="0" lvl="0">
              <a:lnSpc>
                <a:spcPts val="1679"/>
              </a:lnSpc>
              <a:spcBef>
                <a:spcPct val="0"/>
              </a:spcBef>
            </a:pPr>
            <a:r>
              <a:rPr lang="en-US" sz="1199">
                <a:solidFill>
                  <a:srgbClr val="032F40"/>
                </a:solidFill>
                <a:latin typeface="Noto Sans"/>
                <a:ea typeface="Noto Sans"/>
                <a:cs typeface="Noto Sans"/>
                <a:sym typeface="Noto Sans"/>
              </a:rPr>
              <a:t> PAGE 6</a:t>
            </a:r>
          </a:p>
        </p:txBody>
      </p:sp>
      <p:sp>
        <p:nvSpPr>
          <p:cNvPr name="TextBox 16" id="16"/>
          <p:cNvSpPr txBox="true"/>
          <p:nvPr/>
        </p:nvSpPr>
        <p:spPr>
          <a:xfrm rot="0">
            <a:off x="1230876" y="3902987"/>
            <a:ext cx="3391937" cy="548005"/>
          </a:xfrm>
          <a:prstGeom prst="rect">
            <a:avLst/>
          </a:prstGeom>
        </p:spPr>
        <p:txBody>
          <a:bodyPr anchor="t" rtlCol="false" tIns="0" lIns="0" bIns="0" rIns="0">
            <a:spAutoFit/>
          </a:bodyPr>
          <a:lstStyle/>
          <a:p>
            <a:pPr algn="l">
              <a:lnSpc>
                <a:spcPts val="2090"/>
              </a:lnSpc>
            </a:pPr>
            <a:r>
              <a:rPr lang="en-US" sz="1900" b="true">
                <a:solidFill>
                  <a:srgbClr val="032F40"/>
                </a:solidFill>
                <a:latin typeface="Telegraf Bold"/>
                <a:ea typeface="Telegraf Bold"/>
                <a:cs typeface="Telegraf Bold"/>
                <a:sym typeface="Telegraf Bold"/>
              </a:rPr>
              <a:t>E-commerce</a:t>
            </a:r>
          </a:p>
          <a:p>
            <a:pPr algn="l">
              <a:lnSpc>
                <a:spcPts val="2090"/>
              </a:lnSpc>
            </a:pPr>
            <a:r>
              <a:rPr lang="en-US" sz="1900" b="true">
                <a:solidFill>
                  <a:srgbClr val="032F40"/>
                </a:solidFill>
                <a:latin typeface="Telegraf Bold"/>
                <a:ea typeface="Telegraf Bold"/>
                <a:cs typeface="Telegraf Bold"/>
                <a:sym typeface="Telegraf Bold"/>
              </a:rPr>
              <a:t> Development</a:t>
            </a:r>
          </a:p>
        </p:txBody>
      </p:sp>
      <p:sp>
        <p:nvSpPr>
          <p:cNvPr name="TextBox 17" id="17"/>
          <p:cNvSpPr txBox="true"/>
          <p:nvPr/>
        </p:nvSpPr>
        <p:spPr>
          <a:xfrm rot="0">
            <a:off x="1230876" y="4470136"/>
            <a:ext cx="3164980" cy="1245870"/>
          </a:xfrm>
          <a:prstGeom prst="rect">
            <a:avLst/>
          </a:prstGeom>
        </p:spPr>
        <p:txBody>
          <a:bodyPr anchor="t" rtlCol="false" tIns="0" lIns="0" bIns="0" rIns="0">
            <a:spAutoFit/>
          </a:bodyPr>
          <a:lstStyle/>
          <a:p>
            <a:pPr algn="l">
              <a:lnSpc>
                <a:spcPts val="1680"/>
              </a:lnSpc>
            </a:pPr>
            <a:r>
              <a:rPr lang="en-US" sz="1200">
                <a:solidFill>
                  <a:srgbClr val="032F40"/>
                </a:solidFill>
                <a:latin typeface="Noto Sans"/>
                <a:ea typeface="Noto Sans"/>
                <a:cs typeface="Noto Sans"/>
                <a:sym typeface="Noto Sans"/>
              </a:rPr>
              <a:t>We design and develop custom e-commerce platforms that provide smooth and secure shopping experiences. Our solutions include inventory management, payment gateway integration, and personalized shopping recommendations.</a:t>
            </a:r>
          </a:p>
        </p:txBody>
      </p:sp>
      <p:sp>
        <p:nvSpPr>
          <p:cNvPr name="TextBox 18" id="18"/>
          <p:cNvSpPr txBox="true"/>
          <p:nvPr/>
        </p:nvSpPr>
        <p:spPr>
          <a:xfrm rot="0">
            <a:off x="1237852" y="6287505"/>
            <a:ext cx="3158004" cy="548005"/>
          </a:xfrm>
          <a:prstGeom prst="rect">
            <a:avLst/>
          </a:prstGeom>
        </p:spPr>
        <p:txBody>
          <a:bodyPr anchor="t" rtlCol="false" tIns="0" lIns="0" bIns="0" rIns="0">
            <a:spAutoFit/>
          </a:bodyPr>
          <a:lstStyle/>
          <a:p>
            <a:pPr algn="l">
              <a:lnSpc>
                <a:spcPts val="2089"/>
              </a:lnSpc>
            </a:pPr>
            <a:r>
              <a:rPr lang="en-US" sz="1899" b="true">
                <a:solidFill>
                  <a:srgbClr val="032F40"/>
                </a:solidFill>
                <a:latin typeface="Telegraf Bold"/>
                <a:ea typeface="Telegraf Bold"/>
                <a:cs typeface="Telegraf Bold"/>
                <a:sym typeface="Telegraf Bold"/>
              </a:rPr>
              <a:t>Automation &amp; Workflow Optimization</a:t>
            </a:r>
          </a:p>
        </p:txBody>
      </p:sp>
      <p:sp>
        <p:nvSpPr>
          <p:cNvPr name="TextBox 19" id="19"/>
          <p:cNvSpPr txBox="true"/>
          <p:nvPr/>
        </p:nvSpPr>
        <p:spPr>
          <a:xfrm rot="0">
            <a:off x="1237852" y="6854654"/>
            <a:ext cx="3164980" cy="1245870"/>
          </a:xfrm>
          <a:prstGeom prst="rect">
            <a:avLst/>
          </a:prstGeom>
        </p:spPr>
        <p:txBody>
          <a:bodyPr anchor="t" rtlCol="false" tIns="0" lIns="0" bIns="0" rIns="0">
            <a:spAutoFit/>
          </a:bodyPr>
          <a:lstStyle/>
          <a:p>
            <a:pPr algn="l">
              <a:lnSpc>
                <a:spcPts val="1680"/>
              </a:lnSpc>
            </a:pPr>
            <a:r>
              <a:rPr lang="en-US" sz="1200">
                <a:solidFill>
                  <a:srgbClr val="032F40"/>
                </a:solidFill>
                <a:latin typeface="Noto Sans"/>
                <a:ea typeface="Noto Sans"/>
                <a:cs typeface="Noto Sans"/>
                <a:sym typeface="Noto Sans"/>
              </a:rPr>
              <a:t>We help businesses save time and reduce manual work by automating repetitive processes. Our custom automation solutions increase efficiency, reduce human errors, and improve overall productivity.</a:t>
            </a:r>
          </a:p>
          <a:p>
            <a:pPr algn="l">
              <a:lnSpc>
                <a:spcPts val="1680"/>
              </a:lnSpc>
            </a:pPr>
          </a:p>
        </p:txBody>
      </p:sp>
      <p:sp>
        <p:nvSpPr>
          <p:cNvPr name="TextBox 20" id="20"/>
          <p:cNvSpPr txBox="true"/>
          <p:nvPr/>
        </p:nvSpPr>
        <p:spPr>
          <a:xfrm rot="0">
            <a:off x="1244827" y="8502673"/>
            <a:ext cx="3005156" cy="548005"/>
          </a:xfrm>
          <a:prstGeom prst="rect">
            <a:avLst/>
          </a:prstGeom>
        </p:spPr>
        <p:txBody>
          <a:bodyPr anchor="t" rtlCol="false" tIns="0" lIns="0" bIns="0" rIns="0">
            <a:spAutoFit/>
          </a:bodyPr>
          <a:lstStyle/>
          <a:p>
            <a:pPr algn="l">
              <a:lnSpc>
                <a:spcPts val="2089"/>
              </a:lnSpc>
            </a:pPr>
            <a:r>
              <a:rPr lang="en-US" sz="1899" b="true">
                <a:solidFill>
                  <a:srgbClr val="032F40"/>
                </a:solidFill>
                <a:latin typeface="Telegraf Bold"/>
                <a:ea typeface="Telegraf Bold"/>
                <a:cs typeface="Telegraf Bold"/>
                <a:sym typeface="Telegraf Bold"/>
              </a:rPr>
              <a:t>Software Maintenance &amp; Support</a:t>
            </a:r>
          </a:p>
        </p:txBody>
      </p:sp>
      <p:sp>
        <p:nvSpPr>
          <p:cNvPr name="TextBox 21" id="21"/>
          <p:cNvSpPr txBox="true"/>
          <p:nvPr/>
        </p:nvSpPr>
        <p:spPr>
          <a:xfrm rot="0">
            <a:off x="1244827" y="9069728"/>
            <a:ext cx="3164980" cy="1455420"/>
          </a:xfrm>
          <a:prstGeom prst="rect">
            <a:avLst/>
          </a:prstGeom>
        </p:spPr>
        <p:txBody>
          <a:bodyPr anchor="t" rtlCol="false" tIns="0" lIns="0" bIns="0" rIns="0">
            <a:spAutoFit/>
          </a:bodyPr>
          <a:lstStyle/>
          <a:p>
            <a:pPr algn="l">
              <a:lnSpc>
                <a:spcPts val="1680"/>
              </a:lnSpc>
            </a:pPr>
            <a:r>
              <a:rPr lang="en-US" sz="1200">
                <a:solidFill>
                  <a:srgbClr val="032F40"/>
                </a:solidFill>
                <a:latin typeface="Noto Sans"/>
                <a:ea typeface="Noto Sans"/>
                <a:cs typeface="Noto Sans"/>
                <a:sym typeface="Noto Sans"/>
              </a:rPr>
              <a:t>We provide ongoing support and maintenance to ensure that your software remains up-to-date, secure, and fully functional. From bug fixes to performance enhancements, our team is always ready to assist.</a:t>
            </a:r>
          </a:p>
          <a:p>
            <a:pPr algn="l">
              <a:lnSpc>
                <a:spcPts val="168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DDDEDE"/>
        </a:solidFill>
      </p:bgPr>
    </p:bg>
    <p:spTree>
      <p:nvGrpSpPr>
        <p:cNvPr id="1" name=""/>
        <p:cNvGrpSpPr/>
        <p:nvPr/>
      </p:nvGrpSpPr>
      <p:grpSpPr>
        <a:xfrm>
          <a:off x="0" y="0"/>
          <a:ext cx="0" cy="0"/>
          <a:chOff x="0" y="0"/>
          <a:chExt cx="0" cy="0"/>
        </a:xfrm>
      </p:grpSpPr>
      <p:grpSp>
        <p:nvGrpSpPr>
          <p:cNvPr name="Group 2" id="2"/>
          <p:cNvGrpSpPr/>
          <p:nvPr/>
        </p:nvGrpSpPr>
        <p:grpSpPr>
          <a:xfrm rot="0">
            <a:off x="5364000" y="-284691"/>
            <a:ext cx="2355628" cy="11253763"/>
            <a:chOff x="0" y="0"/>
            <a:chExt cx="844204" cy="4033095"/>
          </a:xfrm>
        </p:grpSpPr>
        <p:sp>
          <p:nvSpPr>
            <p:cNvPr name="Freeform 3" id="3"/>
            <p:cNvSpPr/>
            <p:nvPr/>
          </p:nvSpPr>
          <p:spPr>
            <a:xfrm flipH="false" flipV="false" rot="0">
              <a:off x="0" y="0"/>
              <a:ext cx="844204" cy="4033095"/>
            </a:xfrm>
            <a:custGeom>
              <a:avLst/>
              <a:gdLst/>
              <a:ahLst/>
              <a:cxnLst/>
              <a:rect r="r" b="b" t="t" l="l"/>
              <a:pathLst>
                <a:path h="4033095" w="844204">
                  <a:moveTo>
                    <a:pt x="0" y="0"/>
                  </a:moveTo>
                  <a:lnTo>
                    <a:pt x="844204" y="0"/>
                  </a:lnTo>
                  <a:lnTo>
                    <a:pt x="844204" y="4033095"/>
                  </a:lnTo>
                  <a:lnTo>
                    <a:pt x="0" y="4033095"/>
                  </a:lnTo>
                  <a:close/>
                </a:path>
              </a:pathLst>
            </a:custGeom>
            <a:solidFill>
              <a:srgbClr val="032F40"/>
            </a:solidFill>
          </p:spPr>
        </p:sp>
        <p:sp>
          <p:nvSpPr>
            <p:cNvPr name="TextBox 4" id="4"/>
            <p:cNvSpPr txBox="true"/>
            <p:nvPr/>
          </p:nvSpPr>
          <p:spPr>
            <a:xfrm>
              <a:off x="0" y="-38100"/>
              <a:ext cx="844204" cy="4071195"/>
            </a:xfrm>
            <a:prstGeom prst="rect">
              <a:avLst/>
            </a:prstGeom>
          </p:spPr>
          <p:txBody>
            <a:bodyPr anchor="ctr" rtlCol="false" tIns="50800" lIns="50800" bIns="50800" rIns="50800"/>
            <a:lstStyle/>
            <a:p>
              <a:pPr algn="ctr">
                <a:lnSpc>
                  <a:spcPts val="2240"/>
                </a:lnSpc>
              </a:pPr>
            </a:p>
          </p:txBody>
        </p:sp>
      </p:grpSp>
      <p:grpSp>
        <p:nvGrpSpPr>
          <p:cNvPr name="Group 5" id="5"/>
          <p:cNvGrpSpPr/>
          <p:nvPr/>
        </p:nvGrpSpPr>
        <p:grpSpPr>
          <a:xfrm rot="0">
            <a:off x="79264" y="3722564"/>
            <a:ext cx="7560000" cy="6433198"/>
            <a:chOff x="0" y="0"/>
            <a:chExt cx="2709333" cy="2305513"/>
          </a:xfrm>
        </p:grpSpPr>
        <p:sp>
          <p:nvSpPr>
            <p:cNvPr name="Freeform 6" id="6"/>
            <p:cNvSpPr/>
            <p:nvPr/>
          </p:nvSpPr>
          <p:spPr>
            <a:xfrm flipH="false" flipV="false" rot="0">
              <a:off x="0" y="0"/>
              <a:ext cx="2709333" cy="2305513"/>
            </a:xfrm>
            <a:custGeom>
              <a:avLst/>
              <a:gdLst/>
              <a:ahLst/>
              <a:cxnLst/>
              <a:rect r="r" b="b" t="t" l="l"/>
              <a:pathLst>
                <a:path h="2305513" w="2709333">
                  <a:moveTo>
                    <a:pt x="0" y="0"/>
                  </a:moveTo>
                  <a:lnTo>
                    <a:pt x="2709333" y="0"/>
                  </a:lnTo>
                  <a:lnTo>
                    <a:pt x="2709333" y="2305513"/>
                  </a:lnTo>
                  <a:lnTo>
                    <a:pt x="0" y="2305513"/>
                  </a:lnTo>
                  <a:close/>
                </a:path>
              </a:pathLst>
            </a:custGeom>
            <a:solidFill>
              <a:srgbClr val="226B88"/>
            </a:solidFill>
          </p:spPr>
        </p:sp>
        <p:sp>
          <p:nvSpPr>
            <p:cNvPr name="TextBox 7" id="7"/>
            <p:cNvSpPr txBox="true"/>
            <p:nvPr/>
          </p:nvSpPr>
          <p:spPr>
            <a:xfrm>
              <a:off x="0" y="-38100"/>
              <a:ext cx="2709333" cy="2343613"/>
            </a:xfrm>
            <a:prstGeom prst="rect">
              <a:avLst/>
            </a:prstGeom>
          </p:spPr>
          <p:txBody>
            <a:bodyPr anchor="ctr" rtlCol="false" tIns="50800" lIns="50800" bIns="50800" rIns="50800"/>
            <a:lstStyle/>
            <a:p>
              <a:pPr algn="ctr">
                <a:lnSpc>
                  <a:spcPts val="2240"/>
                </a:lnSpc>
              </a:pPr>
            </a:p>
          </p:txBody>
        </p:sp>
      </p:grpSp>
      <p:sp>
        <p:nvSpPr>
          <p:cNvPr name="TextBox 8" id="8"/>
          <p:cNvSpPr txBox="true"/>
          <p:nvPr/>
        </p:nvSpPr>
        <p:spPr>
          <a:xfrm rot="0">
            <a:off x="5867608" y="720031"/>
            <a:ext cx="936392" cy="198120"/>
          </a:xfrm>
          <a:prstGeom prst="rect">
            <a:avLst/>
          </a:prstGeom>
        </p:spPr>
        <p:txBody>
          <a:bodyPr anchor="t" rtlCol="false" tIns="0" lIns="0" bIns="0" rIns="0">
            <a:spAutoFit/>
          </a:bodyPr>
          <a:lstStyle/>
          <a:p>
            <a:pPr algn="r" marL="0" indent="0" lvl="0">
              <a:lnSpc>
                <a:spcPts val="1679"/>
              </a:lnSpc>
              <a:spcBef>
                <a:spcPct val="0"/>
              </a:spcBef>
            </a:pPr>
            <a:r>
              <a:rPr lang="en-US" sz="1199">
                <a:solidFill>
                  <a:srgbClr val="DDDEDE"/>
                </a:solidFill>
                <a:latin typeface="Noto Sans"/>
                <a:ea typeface="Noto Sans"/>
                <a:cs typeface="Noto Sans"/>
                <a:sym typeface="Noto Sans"/>
              </a:rPr>
              <a:t> PAGE 7</a:t>
            </a:r>
          </a:p>
        </p:txBody>
      </p:sp>
      <p:sp>
        <p:nvSpPr>
          <p:cNvPr name="TextBox 9" id="9"/>
          <p:cNvSpPr txBox="true"/>
          <p:nvPr/>
        </p:nvSpPr>
        <p:spPr>
          <a:xfrm rot="0">
            <a:off x="756000" y="1798359"/>
            <a:ext cx="3650954" cy="1473200"/>
          </a:xfrm>
          <a:prstGeom prst="rect">
            <a:avLst/>
          </a:prstGeom>
        </p:spPr>
        <p:txBody>
          <a:bodyPr anchor="t" rtlCol="false" tIns="0" lIns="0" bIns="0" rIns="0">
            <a:spAutoFit/>
          </a:bodyPr>
          <a:lstStyle/>
          <a:p>
            <a:pPr algn="l">
              <a:lnSpc>
                <a:spcPts val="5500"/>
              </a:lnSpc>
            </a:pPr>
            <a:r>
              <a:rPr lang="en-US" sz="5000" b="true">
                <a:solidFill>
                  <a:srgbClr val="032F40"/>
                </a:solidFill>
                <a:latin typeface="Telegraf Bold"/>
                <a:ea typeface="Telegraf Bold"/>
                <a:cs typeface="Telegraf Bold"/>
                <a:sym typeface="Telegraf Bold"/>
              </a:rPr>
              <a:t>Our Process</a:t>
            </a:r>
          </a:p>
        </p:txBody>
      </p:sp>
      <p:sp>
        <p:nvSpPr>
          <p:cNvPr name="Freeform 10" id="10"/>
          <p:cNvSpPr/>
          <p:nvPr/>
        </p:nvSpPr>
        <p:spPr>
          <a:xfrm flipH="true" flipV="false" rot="0">
            <a:off x="756000" y="4447502"/>
            <a:ext cx="387335" cy="264092"/>
          </a:xfrm>
          <a:custGeom>
            <a:avLst/>
            <a:gdLst/>
            <a:ahLst/>
            <a:cxnLst/>
            <a:rect r="r" b="b" t="t" l="l"/>
            <a:pathLst>
              <a:path h="264092" w="387335">
                <a:moveTo>
                  <a:pt x="387335" y="0"/>
                </a:moveTo>
                <a:lnTo>
                  <a:pt x="0" y="0"/>
                </a:lnTo>
                <a:lnTo>
                  <a:pt x="0" y="264092"/>
                </a:lnTo>
                <a:lnTo>
                  <a:pt x="387335" y="264092"/>
                </a:lnTo>
                <a:lnTo>
                  <a:pt x="38733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1" id="11"/>
          <p:cNvSpPr txBox="true"/>
          <p:nvPr/>
        </p:nvSpPr>
        <p:spPr>
          <a:xfrm rot="0">
            <a:off x="1469598" y="4437977"/>
            <a:ext cx="5334402" cy="647039"/>
          </a:xfrm>
          <a:prstGeom prst="rect">
            <a:avLst/>
          </a:prstGeom>
        </p:spPr>
        <p:txBody>
          <a:bodyPr anchor="t" rtlCol="false" tIns="0" lIns="0" bIns="0" rIns="0">
            <a:spAutoFit/>
          </a:bodyPr>
          <a:lstStyle/>
          <a:p>
            <a:pPr algn="just">
              <a:lnSpc>
                <a:spcPts val="2417"/>
              </a:lnSpc>
            </a:pPr>
            <a:r>
              <a:rPr lang="en-US" sz="2197" b="true">
                <a:solidFill>
                  <a:srgbClr val="DDDEDE"/>
                </a:solidFill>
                <a:latin typeface="Telegraf Bold"/>
                <a:ea typeface="Telegraf Bold"/>
                <a:cs typeface="Telegraf Bold"/>
                <a:sym typeface="Telegraf Bold"/>
              </a:rPr>
              <a:t>Consultation &amp; Requirement Analysis</a:t>
            </a:r>
          </a:p>
          <a:p>
            <a:pPr algn="just">
              <a:lnSpc>
                <a:spcPts val="2417"/>
              </a:lnSpc>
            </a:pPr>
          </a:p>
        </p:txBody>
      </p:sp>
      <p:sp>
        <p:nvSpPr>
          <p:cNvPr name="TextBox 12" id="12"/>
          <p:cNvSpPr txBox="true"/>
          <p:nvPr/>
        </p:nvSpPr>
        <p:spPr>
          <a:xfrm rot="0">
            <a:off x="1469598" y="4814367"/>
            <a:ext cx="5334402" cy="505707"/>
          </a:xfrm>
          <a:prstGeom prst="rect">
            <a:avLst/>
          </a:prstGeom>
        </p:spPr>
        <p:txBody>
          <a:bodyPr anchor="t" rtlCol="false" tIns="0" lIns="0" bIns="0" rIns="0">
            <a:spAutoFit/>
          </a:bodyPr>
          <a:lstStyle/>
          <a:p>
            <a:pPr algn="just">
              <a:lnSpc>
                <a:spcPts val="2051"/>
              </a:lnSpc>
            </a:pPr>
            <a:r>
              <a:rPr lang="en-US" sz="1465">
                <a:solidFill>
                  <a:srgbClr val="FFFFFF"/>
                </a:solidFill>
                <a:latin typeface="Noto Sans"/>
                <a:ea typeface="Noto Sans"/>
                <a:cs typeface="Noto Sans"/>
                <a:sym typeface="Noto Sans"/>
              </a:rPr>
              <a:t>We take the time to understand your business needs and challenges.</a:t>
            </a:r>
          </a:p>
        </p:txBody>
      </p:sp>
      <p:sp>
        <p:nvSpPr>
          <p:cNvPr name="Freeform 13" id="13"/>
          <p:cNvSpPr/>
          <p:nvPr/>
        </p:nvSpPr>
        <p:spPr>
          <a:xfrm flipH="true" flipV="false" rot="0">
            <a:off x="756000" y="5445406"/>
            <a:ext cx="387335" cy="264092"/>
          </a:xfrm>
          <a:custGeom>
            <a:avLst/>
            <a:gdLst/>
            <a:ahLst/>
            <a:cxnLst/>
            <a:rect r="r" b="b" t="t" l="l"/>
            <a:pathLst>
              <a:path h="264092" w="387335">
                <a:moveTo>
                  <a:pt x="387335" y="0"/>
                </a:moveTo>
                <a:lnTo>
                  <a:pt x="0" y="0"/>
                </a:lnTo>
                <a:lnTo>
                  <a:pt x="0" y="264092"/>
                </a:lnTo>
                <a:lnTo>
                  <a:pt x="387335" y="264092"/>
                </a:lnTo>
                <a:lnTo>
                  <a:pt x="38733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4" id="14"/>
          <p:cNvSpPr txBox="true"/>
          <p:nvPr/>
        </p:nvSpPr>
        <p:spPr>
          <a:xfrm rot="0">
            <a:off x="1469598" y="5435881"/>
            <a:ext cx="5334402" cy="342239"/>
          </a:xfrm>
          <a:prstGeom prst="rect">
            <a:avLst/>
          </a:prstGeom>
        </p:spPr>
        <p:txBody>
          <a:bodyPr anchor="t" rtlCol="false" tIns="0" lIns="0" bIns="0" rIns="0">
            <a:spAutoFit/>
          </a:bodyPr>
          <a:lstStyle/>
          <a:p>
            <a:pPr algn="just">
              <a:lnSpc>
                <a:spcPts val="2417"/>
              </a:lnSpc>
            </a:pPr>
            <a:r>
              <a:rPr lang="en-US" b="true" sz="2197">
                <a:solidFill>
                  <a:srgbClr val="DDDEDE"/>
                </a:solidFill>
                <a:latin typeface="Telegraf Bold"/>
                <a:ea typeface="Telegraf Bold"/>
                <a:cs typeface="Telegraf Bold"/>
                <a:sym typeface="Telegraf Bold"/>
              </a:rPr>
              <a:t>Planning &amp; Design</a:t>
            </a:r>
          </a:p>
        </p:txBody>
      </p:sp>
      <p:sp>
        <p:nvSpPr>
          <p:cNvPr name="TextBox 15" id="15"/>
          <p:cNvSpPr txBox="true"/>
          <p:nvPr/>
        </p:nvSpPr>
        <p:spPr>
          <a:xfrm rot="0">
            <a:off x="1469598" y="5812272"/>
            <a:ext cx="5334402" cy="505707"/>
          </a:xfrm>
          <a:prstGeom prst="rect">
            <a:avLst/>
          </a:prstGeom>
        </p:spPr>
        <p:txBody>
          <a:bodyPr anchor="t" rtlCol="false" tIns="0" lIns="0" bIns="0" rIns="0">
            <a:spAutoFit/>
          </a:bodyPr>
          <a:lstStyle/>
          <a:p>
            <a:pPr algn="just">
              <a:lnSpc>
                <a:spcPts val="2051"/>
              </a:lnSpc>
            </a:pPr>
            <a:r>
              <a:rPr lang="en-US" sz="1465">
                <a:solidFill>
                  <a:srgbClr val="FFFFFF"/>
                </a:solidFill>
                <a:latin typeface="Noto Sans"/>
                <a:ea typeface="Noto Sans"/>
                <a:cs typeface="Noto Sans"/>
                <a:sym typeface="Noto Sans"/>
              </a:rPr>
              <a:t>Our team creates a detailed plan and user-friendly designs tailored to your workflow.</a:t>
            </a:r>
          </a:p>
        </p:txBody>
      </p:sp>
      <p:sp>
        <p:nvSpPr>
          <p:cNvPr name="Freeform 16" id="16"/>
          <p:cNvSpPr/>
          <p:nvPr/>
        </p:nvSpPr>
        <p:spPr>
          <a:xfrm flipH="true" flipV="false" rot="0">
            <a:off x="756000" y="6443311"/>
            <a:ext cx="387335" cy="264092"/>
          </a:xfrm>
          <a:custGeom>
            <a:avLst/>
            <a:gdLst/>
            <a:ahLst/>
            <a:cxnLst/>
            <a:rect r="r" b="b" t="t" l="l"/>
            <a:pathLst>
              <a:path h="264092" w="387335">
                <a:moveTo>
                  <a:pt x="387335" y="0"/>
                </a:moveTo>
                <a:lnTo>
                  <a:pt x="0" y="0"/>
                </a:lnTo>
                <a:lnTo>
                  <a:pt x="0" y="264092"/>
                </a:lnTo>
                <a:lnTo>
                  <a:pt x="387335" y="264092"/>
                </a:lnTo>
                <a:lnTo>
                  <a:pt x="38733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17" id="17"/>
          <p:cNvSpPr txBox="true"/>
          <p:nvPr/>
        </p:nvSpPr>
        <p:spPr>
          <a:xfrm rot="0">
            <a:off x="1469598" y="6433786"/>
            <a:ext cx="5334402" cy="647039"/>
          </a:xfrm>
          <a:prstGeom prst="rect">
            <a:avLst/>
          </a:prstGeom>
        </p:spPr>
        <p:txBody>
          <a:bodyPr anchor="t" rtlCol="false" tIns="0" lIns="0" bIns="0" rIns="0">
            <a:spAutoFit/>
          </a:bodyPr>
          <a:lstStyle/>
          <a:p>
            <a:pPr algn="just">
              <a:lnSpc>
                <a:spcPts val="2417"/>
              </a:lnSpc>
            </a:pPr>
            <a:r>
              <a:rPr lang="en-US" sz="2197" b="true">
                <a:solidFill>
                  <a:srgbClr val="DDDEDE"/>
                </a:solidFill>
                <a:latin typeface="Telegraf Bold"/>
                <a:ea typeface="Telegraf Bold"/>
                <a:cs typeface="Telegraf Bold"/>
                <a:sym typeface="Telegraf Bold"/>
              </a:rPr>
              <a:t>Development &amp; Testing</a:t>
            </a:r>
          </a:p>
          <a:p>
            <a:pPr algn="just">
              <a:lnSpc>
                <a:spcPts val="2417"/>
              </a:lnSpc>
            </a:pPr>
          </a:p>
        </p:txBody>
      </p:sp>
      <p:sp>
        <p:nvSpPr>
          <p:cNvPr name="TextBox 18" id="18"/>
          <p:cNvSpPr txBox="true"/>
          <p:nvPr/>
        </p:nvSpPr>
        <p:spPr>
          <a:xfrm rot="0">
            <a:off x="1469598" y="6810177"/>
            <a:ext cx="5334402" cy="505707"/>
          </a:xfrm>
          <a:prstGeom prst="rect">
            <a:avLst/>
          </a:prstGeom>
        </p:spPr>
        <p:txBody>
          <a:bodyPr anchor="t" rtlCol="false" tIns="0" lIns="0" bIns="0" rIns="0">
            <a:spAutoFit/>
          </a:bodyPr>
          <a:lstStyle/>
          <a:p>
            <a:pPr algn="just">
              <a:lnSpc>
                <a:spcPts val="2051"/>
              </a:lnSpc>
            </a:pPr>
            <a:r>
              <a:rPr lang="en-US" sz="1465">
                <a:solidFill>
                  <a:srgbClr val="FFFFFF"/>
                </a:solidFill>
                <a:latin typeface="Noto Sans"/>
                <a:ea typeface="Noto Sans"/>
                <a:cs typeface="Noto Sans"/>
                <a:sym typeface="Noto Sans"/>
              </a:rPr>
              <a:t>We build high-quality software with rigorous testing to ensure performance and security.</a:t>
            </a:r>
          </a:p>
        </p:txBody>
      </p:sp>
      <p:sp>
        <p:nvSpPr>
          <p:cNvPr name="Freeform 19" id="19"/>
          <p:cNvSpPr/>
          <p:nvPr/>
        </p:nvSpPr>
        <p:spPr>
          <a:xfrm flipH="true" flipV="false" rot="0">
            <a:off x="756000" y="7441216"/>
            <a:ext cx="387335" cy="264092"/>
          </a:xfrm>
          <a:custGeom>
            <a:avLst/>
            <a:gdLst/>
            <a:ahLst/>
            <a:cxnLst/>
            <a:rect r="r" b="b" t="t" l="l"/>
            <a:pathLst>
              <a:path h="264092" w="387335">
                <a:moveTo>
                  <a:pt x="387335" y="0"/>
                </a:moveTo>
                <a:lnTo>
                  <a:pt x="0" y="0"/>
                </a:lnTo>
                <a:lnTo>
                  <a:pt x="0" y="264092"/>
                </a:lnTo>
                <a:lnTo>
                  <a:pt x="387335" y="264092"/>
                </a:lnTo>
                <a:lnTo>
                  <a:pt x="38733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0" id="20"/>
          <p:cNvSpPr txBox="true"/>
          <p:nvPr/>
        </p:nvSpPr>
        <p:spPr>
          <a:xfrm rot="0">
            <a:off x="1469598" y="7431691"/>
            <a:ext cx="5334402" cy="342239"/>
          </a:xfrm>
          <a:prstGeom prst="rect">
            <a:avLst/>
          </a:prstGeom>
        </p:spPr>
        <p:txBody>
          <a:bodyPr anchor="t" rtlCol="false" tIns="0" lIns="0" bIns="0" rIns="0">
            <a:spAutoFit/>
          </a:bodyPr>
          <a:lstStyle/>
          <a:p>
            <a:pPr algn="just">
              <a:lnSpc>
                <a:spcPts val="2417"/>
              </a:lnSpc>
            </a:pPr>
            <a:r>
              <a:rPr lang="en-US" b="true" sz="2197">
                <a:solidFill>
                  <a:srgbClr val="DDDEDE"/>
                </a:solidFill>
                <a:latin typeface="Telegraf Bold"/>
                <a:ea typeface="Telegraf Bold"/>
                <a:cs typeface="Telegraf Bold"/>
                <a:sym typeface="Telegraf Bold"/>
              </a:rPr>
              <a:t>Deployment &amp; Training</a:t>
            </a:r>
          </a:p>
        </p:txBody>
      </p:sp>
      <p:sp>
        <p:nvSpPr>
          <p:cNvPr name="TextBox 21" id="21"/>
          <p:cNvSpPr txBox="true"/>
          <p:nvPr/>
        </p:nvSpPr>
        <p:spPr>
          <a:xfrm rot="0">
            <a:off x="1469598" y="7808081"/>
            <a:ext cx="5334402" cy="505707"/>
          </a:xfrm>
          <a:prstGeom prst="rect">
            <a:avLst/>
          </a:prstGeom>
        </p:spPr>
        <p:txBody>
          <a:bodyPr anchor="t" rtlCol="false" tIns="0" lIns="0" bIns="0" rIns="0">
            <a:spAutoFit/>
          </a:bodyPr>
          <a:lstStyle/>
          <a:p>
            <a:pPr algn="just">
              <a:lnSpc>
                <a:spcPts val="2051"/>
              </a:lnSpc>
            </a:pPr>
            <a:r>
              <a:rPr lang="en-US" sz="1465">
                <a:solidFill>
                  <a:srgbClr val="FFFFFF"/>
                </a:solidFill>
                <a:latin typeface="Noto Sans"/>
                <a:ea typeface="Noto Sans"/>
                <a:cs typeface="Noto Sans"/>
                <a:sym typeface="Noto Sans"/>
              </a:rPr>
              <a:t>We deploy the software and provide training to your team for a smooth transition.</a:t>
            </a:r>
          </a:p>
        </p:txBody>
      </p:sp>
      <p:sp>
        <p:nvSpPr>
          <p:cNvPr name="Freeform 22" id="22"/>
          <p:cNvSpPr/>
          <p:nvPr/>
        </p:nvSpPr>
        <p:spPr>
          <a:xfrm flipH="true" flipV="false" rot="0">
            <a:off x="756000" y="8439120"/>
            <a:ext cx="387335" cy="264092"/>
          </a:xfrm>
          <a:custGeom>
            <a:avLst/>
            <a:gdLst/>
            <a:ahLst/>
            <a:cxnLst/>
            <a:rect r="r" b="b" t="t" l="l"/>
            <a:pathLst>
              <a:path h="264092" w="387335">
                <a:moveTo>
                  <a:pt x="387335" y="0"/>
                </a:moveTo>
                <a:lnTo>
                  <a:pt x="0" y="0"/>
                </a:lnTo>
                <a:lnTo>
                  <a:pt x="0" y="264092"/>
                </a:lnTo>
                <a:lnTo>
                  <a:pt x="387335" y="264092"/>
                </a:lnTo>
                <a:lnTo>
                  <a:pt x="387335"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TextBox 23" id="23"/>
          <p:cNvSpPr txBox="true"/>
          <p:nvPr/>
        </p:nvSpPr>
        <p:spPr>
          <a:xfrm rot="0">
            <a:off x="1469598" y="8429595"/>
            <a:ext cx="5334402" cy="342239"/>
          </a:xfrm>
          <a:prstGeom prst="rect">
            <a:avLst/>
          </a:prstGeom>
        </p:spPr>
        <p:txBody>
          <a:bodyPr anchor="t" rtlCol="false" tIns="0" lIns="0" bIns="0" rIns="0">
            <a:spAutoFit/>
          </a:bodyPr>
          <a:lstStyle/>
          <a:p>
            <a:pPr algn="just">
              <a:lnSpc>
                <a:spcPts val="2417"/>
              </a:lnSpc>
            </a:pPr>
            <a:r>
              <a:rPr lang="en-US" b="true" sz="2197">
                <a:solidFill>
                  <a:srgbClr val="DDDEDE"/>
                </a:solidFill>
                <a:latin typeface="Telegraf Bold"/>
                <a:ea typeface="Telegraf Bold"/>
                <a:cs typeface="Telegraf Bold"/>
                <a:sym typeface="Telegraf Bold"/>
              </a:rPr>
              <a:t>Ongoing Support &amp; Maintenance</a:t>
            </a:r>
          </a:p>
        </p:txBody>
      </p:sp>
      <p:sp>
        <p:nvSpPr>
          <p:cNvPr name="TextBox 24" id="24"/>
          <p:cNvSpPr txBox="true"/>
          <p:nvPr/>
        </p:nvSpPr>
        <p:spPr>
          <a:xfrm rot="0">
            <a:off x="1469598" y="8805986"/>
            <a:ext cx="5334402" cy="762882"/>
          </a:xfrm>
          <a:prstGeom prst="rect">
            <a:avLst/>
          </a:prstGeom>
        </p:spPr>
        <p:txBody>
          <a:bodyPr anchor="t" rtlCol="false" tIns="0" lIns="0" bIns="0" rIns="0">
            <a:spAutoFit/>
          </a:bodyPr>
          <a:lstStyle/>
          <a:p>
            <a:pPr algn="just">
              <a:lnSpc>
                <a:spcPts val="2051"/>
              </a:lnSpc>
            </a:pPr>
            <a:r>
              <a:rPr lang="en-US" sz="1465">
                <a:solidFill>
                  <a:srgbClr val="FFFFFF"/>
                </a:solidFill>
                <a:latin typeface="Noto Sans"/>
                <a:ea typeface="Noto Sans"/>
                <a:cs typeface="Noto Sans"/>
                <a:sym typeface="Noto Sans"/>
              </a:rPr>
              <a:t>We offer continuous support to keep your software up-to-date and running efficiently.</a:t>
            </a:r>
          </a:p>
          <a:p>
            <a:pPr algn="just">
              <a:lnSpc>
                <a:spcPts val="2051"/>
              </a:lnSpc>
            </a:pPr>
          </a:p>
        </p:txBody>
      </p:sp>
      <p:sp>
        <p:nvSpPr>
          <p:cNvPr name="Freeform 25" id="25"/>
          <p:cNvSpPr/>
          <p:nvPr/>
        </p:nvSpPr>
        <p:spPr>
          <a:xfrm flipH="false" flipV="false" rot="0">
            <a:off x="591142" y="756000"/>
            <a:ext cx="1912786" cy="581883"/>
          </a:xfrm>
          <a:custGeom>
            <a:avLst/>
            <a:gdLst/>
            <a:ahLst/>
            <a:cxnLst/>
            <a:rect r="r" b="b" t="t" l="l"/>
            <a:pathLst>
              <a:path h="581883" w="1912786">
                <a:moveTo>
                  <a:pt x="0" y="0"/>
                </a:moveTo>
                <a:lnTo>
                  <a:pt x="1912786" y="0"/>
                </a:lnTo>
                <a:lnTo>
                  <a:pt x="1912786" y="581883"/>
                </a:lnTo>
                <a:lnTo>
                  <a:pt x="0" y="581883"/>
                </a:lnTo>
                <a:lnTo>
                  <a:pt x="0" y="0"/>
                </a:lnTo>
                <a:close/>
              </a:path>
            </a:pathLst>
          </a:custGeom>
          <a:blipFill>
            <a:blip r:embed="rId4"/>
            <a:stretch>
              <a:fillRect l="0" t="-114361" r="0" b="-114361"/>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DDDEDE"/>
        </a:solidFill>
      </p:bgPr>
    </p:bg>
    <p:spTree>
      <p:nvGrpSpPr>
        <p:cNvPr id="1" name=""/>
        <p:cNvGrpSpPr/>
        <p:nvPr/>
      </p:nvGrpSpPr>
      <p:grpSpPr>
        <a:xfrm>
          <a:off x="0" y="0"/>
          <a:ext cx="0" cy="0"/>
          <a:chOff x="0" y="0"/>
          <a:chExt cx="0" cy="0"/>
        </a:xfrm>
      </p:grpSpPr>
      <p:grpSp>
        <p:nvGrpSpPr>
          <p:cNvPr name="Group 2" id="2"/>
          <p:cNvGrpSpPr/>
          <p:nvPr/>
        </p:nvGrpSpPr>
        <p:grpSpPr>
          <a:xfrm rot="0">
            <a:off x="-544868" y="8372850"/>
            <a:ext cx="8239452" cy="1930932"/>
            <a:chOff x="0" y="0"/>
            <a:chExt cx="1736961" cy="407060"/>
          </a:xfrm>
        </p:grpSpPr>
        <p:sp>
          <p:nvSpPr>
            <p:cNvPr name="Freeform 3" id="3"/>
            <p:cNvSpPr/>
            <p:nvPr/>
          </p:nvSpPr>
          <p:spPr>
            <a:xfrm flipH="false" flipV="false" rot="0">
              <a:off x="0" y="0"/>
              <a:ext cx="1736961" cy="407060"/>
            </a:xfrm>
            <a:custGeom>
              <a:avLst/>
              <a:gdLst/>
              <a:ahLst/>
              <a:cxnLst/>
              <a:rect r="r" b="b" t="t" l="l"/>
              <a:pathLst>
                <a:path h="407060" w="1736961">
                  <a:moveTo>
                    <a:pt x="0" y="0"/>
                  </a:moveTo>
                  <a:lnTo>
                    <a:pt x="1736961" y="0"/>
                  </a:lnTo>
                  <a:lnTo>
                    <a:pt x="1736961" y="407060"/>
                  </a:lnTo>
                  <a:lnTo>
                    <a:pt x="0" y="407060"/>
                  </a:lnTo>
                  <a:close/>
                </a:path>
              </a:pathLst>
            </a:custGeom>
            <a:blipFill>
              <a:blip r:embed="rId2"/>
              <a:stretch>
                <a:fillRect l="0" t="-51076" r="0" b="-51076"/>
              </a:stretch>
            </a:blipFill>
          </p:spPr>
        </p:sp>
      </p:grpSp>
      <p:grpSp>
        <p:nvGrpSpPr>
          <p:cNvPr name="Group 4" id="4"/>
          <p:cNvGrpSpPr/>
          <p:nvPr/>
        </p:nvGrpSpPr>
        <p:grpSpPr>
          <a:xfrm rot="-5400000">
            <a:off x="5371267" y="7905643"/>
            <a:ext cx="4254877" cy="541401"/>
            <a:chOff x="0" y="0"/>
            <a:chExt cx="1524852" cy="194026"/>
          </a:xfrm>
        </p:grpSpPr>
        <p:sp>
          <p:nvSpPr>
            <p:cNvPr name="Freeform 5" id="5"/>
            <p:cNvSpPr/>
            <p:nvPr/>
          </p:nvSpPr>
          <p:spPr>
            <a:xfrm flipH="false" flipV="false" rot="0">
              <a:off x="0" y="0"/>
              <a:ext cx="1524852" cy="194026"/>
            </a:xfrm>
            <a:custGeom>
              <a:avLst/>
              <a:gdLst/>
              <a:ahLst/>
              <a:cxnLst/>
              <a:rect r="r" b="b" t="t" l="l"/>
              <a:pathLst>
                <a:path h="194026" w="1524852">
                  <a:moveTo>
                    <a:pt x="0" y="0"/>
                  </a:moveTo>
                  <a:lnTo>
                    <a:pt x="1524852" y="0"/>
                  </a:lnTo>
                  <a:lnTo>
                    <a:pt x="1524852" y="194026"/>
                  </a:lnTo>
                  <a:lnTo>
                    <a:pt x="0" y="194026"/>
                  </a:lnTo>
                  <a:close/>
                </a:path>
              </a:pathLst>
            </a:custGeom>
            <a:solidFill>
              <a:srgbClr val="5CAFC0"/>
            </a:solidFill>
          </p:spPr>
        </p:sp>
        <p:sp>
          <p:nvSpPr>
            <p:cNvPr name="TextBox 6" id="6"/>
            <p:cNvSpPr txBox="true"/>
            <p:nvPr/>
          </p:nvSpPr>
          <p:spPr>
            <a:xfrm>
              <a:off x="0" y="-38100"/>
              <a:ext cx="1524852" cy="232126"/>
            </a:xfrm>
            <a:prstGeom prst="rect">
              <a:avLst/>
            </a:prstGeom>
          </p:spPr>
          <p:txBody>
            <a:bodyPr anchor="ctr" rtlCol="false" tIns="50800" lIns="50800" bIns="50800" rIns="50800"/>
            <a:lstStyle/>
            <a:p>
              <a:pPr algn="ctr">
                <a:lnSpc>
                  <a:spcPts val="2240"/>
                </a:lnSpc>
              </a:pPr>
            </a:p>
          </p:txBody>
        </p:sp>
      </p:grpSp>
      <p:grpSp>
        <p:nvGrpSpPr>
          <p:cNvPr name="Group 7" id="7"/>
          <p:cNvGrpSpPr/>
          <p:nvPr/>
        </p:nvGrpSpPr>
        <p:grpSpPr>
          <a:xfrm rot="0">
            <a:off x="762976" y="4280893"/>
            <a:ext cx="1321523" cy="1321523"/>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6B88"/>
            </a:solidFill>
          </p:spPr>
        </p:sp>
        <p:sp>
          <p:nvSpPr>
            <p:cNvPr name="TextBox 9" id="9"/>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10" id="10"/>
          <p:cNvGrpSpPr/>
          <p:nvPr/>
        </p:nvGrpSpPr>
        <p:grpSpPr>
          <a:xfrm rot="0">
            <a:off x="834196" y="4357907"/>
            <a:ext cx="1167495" cy="1167495"/>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DDDEDE">
                  <a:alpha val="49804"/>
                </a:srgbClr>
              </a:solidFill>
              <a:prstDash val="solid"/>
              <a:miter/>
            </a:ln>
          </p:spPr>
        </p:sp>
        <p:sp>
          <p:nvSpPr>
            <p:cNvPr name="TextBox 12" id="12"/>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13" id="13"/>
          <p:cNvGrpSpPr/>
          <p:nvPr/>
        </p:nvGrpSpPr>
        <p:grpSpPr>
          <a:xfrm rot="0">
            <a:off x="2336143" y="4280893"/>
            <a:ext cx="1321523" cy="1321523"/>
            <a:chOff x="0" y="0"/>
            <a:chExt cx="812800" cy="812800"/>
          </a:xfrm>
        </p:grpSpPr>
        <p:sp>
          <p:nvSpPr>
            <p:cNvPr name="Freeform 14" id="1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6B88"/>
            </a:solidFill>
          </p:spPr>
        </p:sp>
        <p:sp>
          <p:nvSpPr>
            <p:cNvPr name="TextBox 15" id="15"/>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16" id="16"/>
          <p:cNvGrpSpPr/>
          <p:nvPr/>
        </p:nvGrpSpPr>
        <p:grpSpPr>
          <a:xfrm rot="0">
            <a:off x="2407363" y="4357907"/>
            <a:ext cx="1167495" cy="1167495"/>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DDDEDE">
                  <a:alpha val="49804"/>
                </a:srgbClr>
              </a:solidFill>
              <a:prstDash val="solid"/>
              <a:miter/>
            </a:ln>
          </p:spPr>
        </p:sp>
        <p:sp>
          <p:nvSpPr>
            <p:cNvPr name="TextBox 18" id="18"/>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19" id="19"/>
          <p:cNvGrpSpPr/>
          <p:nvPr/>
        </p:nvGrpSpPr>
        <p:grpSpPr>
          <a:xfrm rot="0">
            <a:off x="3909310" y="4280893"/>
            <a:ext cx="1321523" cy="1321523"/>
            <a:chOff x="0" y="0"/>
            <a:chExt cx="812800" cy="812800"/>
          </a:xfrm>
        </p:grpSpPr>
        <p:sp>
          <p:nvSpPr>
            <p:cNvPr name="Freeform 20" id="2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6B88"/>
            </a:solidFill>
          </p:spPr>
        </p:sp>
        <p:sp>
          <p:nvSpPr>
            <p:cNvPr name="TextBox 21" id="21"/>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22" id="22"/>
          <p:cNvGrpSpPr/>
          <p:nvPr/>
        </p:nvGrpSpPr>
        <p:grpSpPr>
          <a:xfrm rot="0">
            <a:off x="3980530" y="4357907"/>
            <a:ext cx="1167495" cy="1167495"/>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DDDEDE">
                  <a:alpha val="49804"/>
                </a:srgbClr>
              </a:solidFill>
              <a:prstDash val="solid"/>
              <a:miter/>
            </a:ln>
          </p:spPr>
        </p:sp>
        <p:sp>
          <p:nvSpPr>
            <p:cNvPr name="TextBox 24" id="24"/>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25" id="25"/>
          <p:cNvGrpSpPr/>
          <p:nvPr/>
        </p:nvGrpSpPr>
        <p:grpSpPr>
          <a:xfrm rot="0">
            <a:off x="5482477" y="4280893"/>
            <a:ext cx="1321523" cy="1321523"/>
            <a:chOff x="0" y="0"/>
            <a:chExt cx="812800" cy="812800"/>
          </a:xfrm>
        </p:grpSpPr>
        <p:sp>
          <p:nvSpPr>
            <p:cNvPr name="Freeform 26" id="2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6B88"/>
            </a:solidFill>
          </p:spPr>
        </p:sp>
        <p:sp>
          <p:nvSpPr>
            <p:cNvPr name="TextBox 27" id="27"/>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28" id="28"/>
          <p:cNvGrpSpPr/>
          <p:nvPr/>
        </p:nvGrpSpPr>
        <p:grpSpPr>
          <a:xfrm rot="0">
            <a:off x="5553698" y="4357907"/>
            <a:ext cx="1167495" cy="1167495"/>
            <a:chOff x="0" y="0"/>
            <a:chExt cx="812800" cy="812800"/>
          </a:xfrm>
        </p:grpSpPr>
        <p:sp>
          <p:nvSpPr>
            <p:cNvPr name="Freeform 29" id="29"/>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DDDEDE">
                  <a:alpha val="49804"/>
                </a:srgbClr>
              </a:solidFill>
              <a:prstDash val="solid"/>
              <a:miter/>
            </a:ln>
          </p:spPr>
        </p:sp>
        <p:sp>
          <p:nvSpPr>
            <p:cNvPr name="TextBox 30" id="30"/>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31" id="31"/>
          <p:cNvGrpSpPr/>
          <p:nvPr/>
        </p:nvGrpSpPr>
        <p:grpSpPr>
          <a:xfrm rot="0">
            <a:off x="762976" y="6050091"/>
            <a:ext cx="1321523" cy="1321523"/>
            <a:chOff x="0" y="0"/>
            <a:chExt cx="812800" cy="812800"/>
          </a:xfrm>
        </p:grpSpPr>
        <p:sp>
          <p:nvSpPr>
            <p:cNvPr name="Freeform 32" id="32"/>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6B88"/>
            </a:solidFill>
          </p:spPr>
        </p:sp>
        <p:sp>
          <p:nvSpPr>
            <p:cNvPr name="TextBox 33" id="33"/>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34" id="34"/>
          <p:cNvGrpSpPr/>
          <p:nvPr/>
        </p:nvGrpSpPr>
        <p:grpSpPr>
          <a:xfrm rot="0">
            <a:off x="834196" y="6127104"/>
            <a:ext cx="1167495" cy="1167495"/>
            <a:chOff x="0" y="0"/>
            <a:chExt cx="812800" cy="812800"/>
          </a:xfrm>
        </p:grpSpPr>
        <p:sp>
          <p:nvSpPr>
            <p:cNvPr name="Freeform 35" id="3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DDDEDE">
                  <a:alpha val="49804"/>
                </a:srgbClr>
              </a:solidFill>
              <a:prstDash val="solid"/>
              <a:miter/>
            </a:ln>
          </p:spPr>
        </p:sp>
        <p:sp>
          <p:nvSpPr>
            <p:cNvPr name="TextBox 36" id="36"/>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37" id="37"/>
          <p:cNvGrpSpPr/>
          <p:nvPr/>
        </p:nvGrpSpPr>
        <p:grpSpPr>
          <a:xfrm rot="0">
            <a:off x="2336143" y="6050091"/>
            <a:ext cx="1321523" cy="1321523"/>
            <a:chOff x="0" y="0"/>
            <a:chExt cx="812800" cy="812800"/>
          </a:xfrm>
        </p:grpSpPr>
        <p:sp>
          <p:nvSpPr>
            <p:cNvPr name="Freeform 38" id="3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6B88"/>
            </a:solidFill>
          </p:spPr>
        </p:sp>
        <p:sp>
          <p:nvSpPr>
            <p:cNvPr name="TextBox 39" id="39"/>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40" id="40"/>
          <p:cNvGrpSpPr/>
          <p:nvPr/>
        </p:nvGrpSpPr>
        <p:grpSpPr>
          <a:xfrm rot="0">
            <a:off x="2407363" y="6127104"/>
            <a:ext cx="1167495" cy="1167495"/>
            <a:chOff x="0" y="0"/>
            <a:chExt cx="812800" cy="812800"/>
          </a:xfrm>
        </p:grpSpPr>
        <p:sp>
          <p:nvSpPr>
            <p:cNvPr name="Freeform 41" id="4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DDDEDE">
                  <a:alpha val="49804"/>
                </a:srgbClr>
              </a:solidFill>
              <a:prstDash val="solid"/>
              <a:miter/>
            </a:ln>
          </p:spPr>
        </p:sp>
        <p:sp>
          <p:nvSpPr>
            <p:cNvPr name="TextBox 42" id="42"/>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43" id="43"/>
          <p:cNvGrpSpPr/>
          <p:nvPr/>
        </p:nvGrpSpPr>
        <p:grpSpPr>
          <a:xfrm rot="0">
            <a:off x="3909310" y="6050091"/>
            <a:ext cx="1321523" cy="1321523"/>
            <a:chOff x="0" y="0"/>
            <a:chExt cx="812800" cy="812800"/>
          </a:xfrm>
        </p:grpSpPr>
        <p:sp>
          <p:nvSpPr>
            <p:cNvPr name="Freeform 44" id="4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6B88"/>
            </a:solidFill>
          </p:spPr>
        </p:sp>
        <p:sp>
          <p:nvSpPr>
            <p:cNvPr name="TextBox 45" id="45"/>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46" id="46"/>
          <p:cNvGrpSpPr/>
          <p:nvPr/>
        </p:nvGrpSpPr>
        <p:grpSpPr>
          <a:xfrm rot="0">
            <a:off x="3980530" y="6127104"/>
            <a:ext cx="1167495" cy="1167495"/>
            <a:chOff x="0" y="0"/>
            <a:chExt cx="812800" cy="812800"/>
          </a:xfrm>
        </p:grpSpPr>
        <p:sp>
          <p:nvSpPr>
            <p:cNvPr name="Freeform 47" id="4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DDDEDE">
                  <a:alpha val="49804"/>
                </a:srgbClr>
              </a:solidFill>
              <a:prstDash val="solid"/>
              <a:miter/>
            </a:ln>
          </p:spPr>
        </p:sp>
        <p:sp>
          <p:nvSpPr>
            <p:cNvPr name="TextBox 48" id="48"/>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49" id="49"/>
          <p:cNvGrpSpPr/>
          <p:nvPr/>
        </p:nvGrpSpPr>
        <p:grpSpPr>
          <a:xfrm rot="0">
            <a:off x="5482477" y="6050091"/>
            <a:ext cx="1321523" cy="1321523"/>
            <a:chOff x="0" y="0"/>
            <a:chExt cx="812800" cy="812800"/>
          </a:xfrm>
        </p:grpSpPr>
        <p:sp>
          <p:nvSpPr>
            <p:cNvPr name="Freeform 50" id="5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26B88"/>
            </a:solidFill>
          </p:spPr>
        </p:sp>
        <p:sp>
          <p:nvSpPr>
            <p:cNvPr name="TextBox 51" id="51"/>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grpSp>
        <p:nvGrpSpPr>
          <p:cNvPr name="Group 52" id="52"/>
          <p:cNvGrpSpPr/>
          <p:nvPr/>
        </p:nvGrpSpPr>
        <p:grpSpPr>
          <a:xfrm rot="0">
            <a:off x="5553698" y="6127104"/>
            <a:ext cx="1167495" cy="1167495"/>
            <a:chOff x="0" y="0"/>
            <a:chExt cx="812800" cy="812800"/>
          </a:xfrm>
        </p:grpSpPr>
        <p:sp>
          <p:nvSpPr>
            <p:cNvPr name="Freeform 53" id="5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19050" cap="sq">
              <a:solidFill>
                <a:srgbClr val="DDDEDE">
                  <a:alpha val="49804"/>
                </a:srgbClr>
              </a:solidFill>
              <a:prstDash val="solid"/>
              <a:miter/>
            </a:ln>
          </p:spPr>
        </p:sp>
        <p:sp>
          <p:nvSpPr>
            <p:cNvPr name="TextBox 54" id="54"/>
            <p:cNvSpPr txBox="true"/>
            <p:nvPr/>
          </p:nvSpPr>
          <p:spPr>
            <a:xfrm>
              <a:off x="76200" y="47625"/>
              <a:ext cx="660400" cy="688975"/>
            </a:xfrm>
            <a:prstGeom prst="rect">
              <a:avLst/>
            </a:prstGeom>
          </p:spPr>
          <p:txBody>
            <a:bodyPr anchor="ctr" rtlCol="false" tIns="50800" lIns="50800" bIns="50800" rIns="50800"/>
            <a:lstStyle/>
            <a:p>
              <a:pPr algn="ctr">
                <a:lnSpc>
                  <a:spcPts val="1960"/>
                </a:lnSpc>
              </a:pPr>
            </a:p>
          </p:txBody>
        </p:sp>
      </p:grpSp>
      <p:sp>
        <p:nvSpPr>
          <p:cNvPr name="Freeform 55" id="55"/>
          <p:cNvSpPr/>
          <p:nvPr/>
        </p:nvSpPr>
        <p:spPr>
          <a:xfrm flipH="false" flipV="false" rot="0">
            <a:off x="591142" y="756000"/>
            <a:ext cx="1912786" cy="581883"/>
          </a:xfrm>
          <a:custGeom>
            <a:avLst/>
            <a:gdLst/>
            <a:ahLst/>
            <a:cxnLst/>
            <a:rect r="r" b="b" t="t" l="l"/>
            <a:pathLst>
              <a:path h="581883" w="1912786">
                <a:moveTo>
                  <a:pt x="0" y="0"/>
                </a:moveTo>
                <a:lnTo>
                  <a:pt x="1912786" y="0"/>
                </a:lnTo>
                <a:lnTo>
                  <a:pt x="1912786" y="581883"/>
                </a:lnTo>
                <a:lnTo>
                  <a:pt x="0" y="581883"/>
                </a:lnTo>
                <a:lnTo>
                  <a:pt x="0" y="0"/>
                </a:lnTo>
                <a:close/>
              </a:path>
            </a:pathLst>
          </a:custGeom>
          <a:blipFill>
            <a:blip r:embed="rId3"/>
            <a:stretch>
              <a:fillRect l="0" t="-114361" r="0" b="-114361"/>
            </a:stretch>
          </a:blipFill>
        </p:spPr>
      </p:sp>
      <p:sp>
        <p:nvSpPr>
          <p:cNvPr name="TextBox 56" id="56"/>
          <p:cNvSpPr txBox="true"/>
          <p:nvPr/>
        </p:nvSpPr>
        <p:spPr>
          <a:xfrm rot="0">
            <a:off x="756000" y="1776134"/>
            <a:ext cx="6048000" cy="675005"/>
          </a:xfrm>
          <a:prstGeom prst="rect">
            <a:avLst/>
          </a:prstGeom>
        </p:spPr>
        <p:txBody>
          <a:bodyPr anchor="t" rtlCol="false" tIns="0" lIns="0" bIns="0" rIns="0">
            <a:spAutoFit/>
          </a:bodyPr>
          <a:lstStyle/>
          <a:p>
            <a:pPr algn="l">
              <a:lnSpc>
                <a:spcPts val="4840"/>
              </a:lnSpc>
            </a:pPr>
            <a:r>
              <a:rPr lang="en-US" sz="4400" b="true">
                <a:solidFill>
                  <a:srgbClr val="032F40"/>
                </a:solidFill>
                <a:latin typeface="Telegraf Bold"/>
                <a:ea typeface="Telegraf Bold"/>
                <a:cs typeface="Telegraf Bold"/>
                <a:sym typeface="Telegraf Bold"/>
              </a:rPr>
              <a:t>Industries We Serve</a:t>
            </a:r>
          </a:p>
        </p:txBody>
      </p:sp>
      <p:sp>
        <p:nvSpPr>
          <p:cNvPr name="TextBox 57" id="57"/>
          <p:cNvSpPr txBox="true"/>
          <p:nvPr/>
        </p:nvSpPr>
        <p:spPr>
          <a:xfrm rot="0">
            <a:off x="5867608" y="720031"/>
            <a:ext cx="936392" cy="198120"/>
          </a:xfrm>
          <a:prstGeom prst="rect">
            <a:avLst/>
          </a:prstGeom>
        </p:spPr>
        <p:txBody>
          <a:bodyPr anchor="t" rtlCol="false" tIns="0" lIns="0" bIns="0" rIns="0">
            <a:spAutoFit/>
          </a:bodyPr>
          <a:lstStyle/>
          <a:p>
            <a:pPr algn="r" marL="0" indent="0" lvl="0">
              <a:lnSpc>
                <a:spcPts val="1679"/>
              </a:lnSpc>
              <a:spcBef>
                <a:spcPct val="0"/>
              </a:spcBef>
            </a:pPr>
            <a:r>
              <a:rPr lang="en-US" sz="1199">
                <a:solidFill>
                  <a:srgbClr val="032F40"/>
                </a:solidFill>
                <a:latin typeface="Noto Sans"/>
                <a:ea typeface="Noto Sans"/>
                <a:cs typeface="Noto Sans"/>
                <a:sym typeface="Noto Sans"/>
              </a:rPr>
              <a:t> PAGE 8</a:t>
            </a:r>
          </a:p>
        </p:txBody>
      </p:sp>
      <p:sp>
        <p:nvSpPr>
          <p:cNvPr name="TextBox 58" id="58"/>
          <p:cNvSpPr txBox="true"/>
          <p:nvPr/>
        </p:nvSpPr>
        <p:spPr>
          <a:xfrm rot="0">
            <a:off x="1007879" y="4623519"/>
            <a:ext cx="831716" cy="826770"/>
          </a:xfrm>
          <a:prstGeom prst="rect">
            <a:avLst/>
          </a:prstGeom>
        </p:spPr>
        <p:txBody>
          <a:bodyPr anchor="t" rtlCol="false" tIns="0" lIns="0" bIns="0" rIns="0">
            <a:spAutoFit/>
          </a:bodyPr>
          <a:lstStyle/>
          <a:p>
            <a:pPr algn="ctr">
              <a:lnSpc>
                <a:spcPts val="1679"/>
              </a:lnSpc>
            </a:pPr>
            <a:r>
              <a:rPr lang="en-US" sz="1200">
                <a:solidFill>
                  <a:srgbClr val="FFFFFF"/>
                </a:solidFill>
                <a:latin typeface="Noto Sans"/>
                <a:ea typeface="Noto Sans"/>
                <a:cs typeface="Noto Sans"/>
                <a:sym typeface="Noto Sans"/>
              </a:rPr>
              <a:t>Healthcare &amp; Medical Services</a:t>
            </a:r>
          </a:p>
          <a:p>
            <a:pPr algn="ctr">
              <a:lnSpc>
                <a:spcPts val="1679"/>
              </a:lnSpc>
            </a:pPr>
          </a:p>
        </p:txBody>
      </p:sp>
      <p:sp>
        <p:nvSpPr>
          <p:cNvPr name="TextBox 59" id="59"/>
          <p:cNvSpPr txBox="true"/>
          <p:nvPr/>
        </p:nvSpPr>
        <p:spPr>
          <a:xfrm rot="0">
            <a:off x="2582294" y="4728294"/>
            <a:ext cx="831716" cy="407670"/>
          </a:xfrm>
          <a:prstGeom prst="rect">
            <a:avLst/>
          </a:prstGeom>
        </p:spPr>
        <p:txBody>
          <a:bodyPr anchor="t" rtlCol="false" tIns="0" lIns="0" bIns="0" rIns="0">
            <a:spAutoFit/>
          </a:bodyPr>
          <a:lstStyle/>
          <a:p>
            <a:pPr algn="ctr">
              <a:lnSpc>
                <a:spcPts val="1679"/>
              </a:lnSpc>
            </a:pPr>
            <a:r>
              <a:rPr lang="en-US" sz="1200">
                <a:solidFill>
                  <a:srgbClr val="FFFFFF"/>
                </a:solidFill>
                <a:latin typeface="Noto Sans"/>
                <a:ea typeface="Noto Sans"/>
                <a:cs typeface="Noto Sans"/>
                <a:sym typeface="Noto Sans"/>
              </a:rPr>
              <a:t>Finance &amp; Banking</a:t>
            </a:r>
          </a:p>
        </p:txBody>
      </p:sp>
      <p:sp>
        <p:nvSpPr>
          <p:cNvPr name="TextBox 60" id="60"/>
          <p:cNvSpPr txBox="true"/>
          <p:nvPr/>
        </p:nvSpPr>
        <p:spPr>
          <a:xfrm rot="0">
            <a:off x="4154213" y="4728294"/>
            <a:ext cx="831716" cy="617220"/>
          </a:xfrm>
          <a:prstGeom prst="rect">
            <a:avLst/>
          </a:prstGeom>
        </p:spPr>
        <p:txBody>
          <a:bodyPr anchor="t" rtlCol="false" tIns="0" lIns="0" bIns="0" rIns="0">
            <a:spAutoFit/>
          </a:bodyPr>
          <a:lstStyle/>
          <a:p>
            <a:pPr algn="ctr">
              <a:lnSpc>
                <a:spcPts val="1679"/>
              </a:lnSpc>
            </a:pPr>
            <a:r>
              <a:rPr lang="en-US" sz="1200">
                <a:solidFill>
                  <a:srgbClr val="FFFFFF"/>
                </a:solidFill>
                <a:latin typeface="Noto Sans"/>
                <a:ea typeface="Noto Sans"/>
                <a:cs typeface="Noto Sans"/>
                <a:sym typeface="Noto Sans"/>
              </a:rPr>
              <a:t>Retail &amp; E-commerce</a:t>
            </a:r>
          </a:p>
          <a:p>
            <a:pPr algn="ctr">
              <a:lnSpc>
                <a:spcPts val="1679"/>
              </a:lnSpc>
            </a:pPr>
          </a:p>
        </p:txBody>
      </p:sp>
      <p:sp>
        <p:nvSpPr>
          <p:cNvPr name="TextBox 61" id="61"/>
          <p:cNvSpPr txBox="true"/>
          <p:nvPr/>
        </p:nvSpPr>
        <p:spPr>
          <a:xfrm rot="0">
            <a:off x="5727380" y="4728294"/>
            <a:ext cx="831716" cy="617220"/>
          </a:xfrm>
          <a:prstGeom prst="rect">
            <a:avLst/>
          </a:prstGeom>
        </p:spPr>
        <p:txBody>
          <a:bodyPr anchor="t" rtlCol="false" tIns="0" lIns="0" bIns="0" rIns="0">
            <a:spAutoFit/>
          </a:bodyPr>
          <a:lstStyle/>
          <a:p>
            <a:pPr algn="ctr">
              <a:lnSpc>
                <a:spcPts val="1679"/>
              </a:lnSpc>
            </a:pPr>
            <a:r>
              <a:rPr lang="en-US" sz="1200">
                <a:solidFill>
                  <a:srgbClr val="FFFFFF"/>
                </a:solidFill>
                <a:latin typeface="Noto Sans"/>
                <a:ea typeface="Noto Sans"/>
                <a:cs typeface="Noto Sans"/>
                <a:sym typeface="Noto Sans"/>
              </a:rPr>
              <a:t>Logistics &amp; Transportation</a:t>
            </a:r>
          </a:p>
        </p:txBody>
      </p:sp>
      <p:sp>
        <p:nvSpPr>
          <p:cNvPr name="TextBox 62" id="62"/>
          <p:cNvSpPr txBox="true"/>
          <p:nvPr/>
        </p:nvSpPr>
        <p:spPr>
          <a:xfrm rot="0">
            <a:off x="762976" y="2551348"/>
            <a:ext cx="5796121" cy="1245870"/>
          </a:xfrm>
          <a:prstGeom prst="rect">
            <a:avLst/>
          </a:prstGeom>
        </p:spPr>
        <p:txBody>
          <a:bodyPr anchor="t" rtlCol="false" tIns="0" lIns="0" bIns="0" rIns="0">
            <a:spAutoFit/>
          </a:bodyPr>
          <a:lstStyle/>
          <a:p>
            <a:pPr algn="l">
              <a:lnSpc>
                <a:spcPts val="1680"/>
              </a:lnSpc>
            </a:pPr>
            <a:r>
              <a:rPr lang="en-US" sz="1200">
                <a:solidFill>
                  <a:srgbClr val="032F40"/>
                </a:solidFill>
                <a:latin typeface="Noto Sans"/>
                <a:ea typeface="Noto Sans"/>
                <a:cs typeface="Noto Sans"/>
                <a:sym typeface="Noto Sans"/>
              </a:rPr>
              <a:t>We provide custom software solutions for a wide range of industries, helping businesses of all sizes enhance their operations with tailored digital solutions. Our expertise spans multiple sectors, ensuring that each industry receives software designed specifically for its unique challenges and needs. Our industry-specific software solutions improve efficiency, streamline workflows, and boost overall productivity. We cater to industries such as:</a:t>
            </a:r>
          </a:p>
        </p:txBody>
      </p:sp>
      <p:sp>
        <p:nvSpPr>
          <p:cNvPr name="TextBox 63" id="63"/>
          <p:cNvSpPr txBox="true"/>
          <p:nvPr/>
        </p:nvSpPr>
        <p:spPr>
          <a:xfrm rot="0">
            <a:off x="1007879" y="6335293"/>
            <a:ext cx="831716" cy="1036320"/>
          </a:xfrm>
          <a:prstGeom prst="rect">
            <a:avLst/>
          </a:prstGeom>
        </p:spPr>
        <p:txBody>
          <a:bodyPr anchor="t" rtlCol="false" tIns="0" lIns="0" bIns="0" rIns="0">
            <a:spAutoFit/>
          </a:bodyPr>
          <a:lstStyle/>
          <a:p>
            <a:pPr algn="ctr">
              <a:lnSpc>
                <a:spcPts val="1679"/>
              </a:lnSpc>
            </a:pPr>
            <a:r>
              <a:rPr lang="en-US" sz="1200">
                <a:solidFill>
                  <a:srgbClr val="FFFFFF"/>
                </a:solidFill>
                <a:latin typeface="Noto Sans"/>
                <a:ea typeface="Noto Sans"/>
                <a:cs typeface="Noto Sans"/>
                <a:sym typeface="Noto Sans"/>
              </a:rPr>
              <a:t>Real Estate &amp; Property Management</a:t>
            </a:r>
          </a:p>
          <a:p>
            <a:pPr algn="ctr">
              <a:lnSpc>
                <a:spcPts val="1679"/>
              </a:lnSpc>
            </a:pPr>
          </a:p>
        </p:txBody>
      </p:sp>
      <p:sp>
        <p:nvSpPr>
          <p:cNvPr name="TextBox 64" id="64"/>
          <p:cNvSpPr txBox="true"/>
          <p:nvPr/>
        </p:nvSpPr>
        <p:spPr>
          <a:xfrm rot="0">
            <a:off x="2582294" y="6335293"/>
            <a:ext cx="831716" cy="826770"/>
          </a:xfrm>
          <a:prstGeom prst="rect">
            <a:avLst/>
          </a:prstGeom>
        </p:spPr>
        <p:txBody>
          <a:bodyPr anchor="t" rtlCol="false" tIns="0" lIns="0" bIns="0" rIns="0">
            <a:spAutoFit/>
          </a:bodyPr>
          <a:lstStyle/>
          <a:p>
            <a:pPr algn="ctr">
              <a:lnSpc>
                <a:spcPts val="1679"/>
              </a:lnSpc>
            </a:pPr>
            <a:r>
              <a:rPr lang="en-US" sz="1200">
                <a:solidFill>
                  <a:srgbClr val="FFFFFF"/>
                </a:solidFill>
                <a:latin typeface="Noto Sans"/>
                <a:ea typeface="Noto Sans"/>
                <a:cs typeface="Noto Sans"/>
                <a:sym typeface="Noto Sans"/>
              </a:rPr>
              <a:t>Education &amp; E-learning</a:t>
            </a:r>
          </a:p>
          <a:p>
            <a:pPr algn="ctr">
              <a:lnSpc>
                <a:spcPts val="1679"/>
              </a:lnSpc>
            </a:pPr>
          </a:p>
        </p:txBody>
      </p:sp>
      <p:sp>
        <p:nvSpPr>
          <p:cNvPr name="TextBox 65" id="65"/>
          <p:cNvSpPr txBox="true"/>
          <p:nvPr/>
        </p:nvSpPr>
        <p:spPr>
          <a:xfrm rot="0">
            <a:off x="4154213" y="6335293"/>
            <a:ext cx="831716" cy="1036320"/>
          </a:xfrm>
          <a:prstGeom prst="rect">
            <a:avLst/>
          </a:prstGeom>
        </p:spPr>
        <p:txBody>
          <a:bodyPr anchor="t" rtlCol="false" tIns="0" lIns="0" bIns="0" rIns="0">
            <a:spAutoFit/>
          </a:bodyPr>
          <a:lstStyle/>
          <a:p>
            <a:pPr algn="ctr">
              <a:lnSpc>
                <a:spcPts val="1679"/>
              </a:lnSpc>
            </a:pPr>
            <a:r>
              <a:rPr lang="en-US" sz="1200">
                <a:solidFill>
                  <a:srgbClr val="FFFFFF"/>
                </a:solidFill>
                <a:latin typeface="Noto Sans"/>
                <a:ea typeface="Noto Sans"/>
                <a:cs typeface="Noto Sans"/>
                <a:sym typeface="Noto Sans"/>
              </a:rPr>
              <a:t>Manufacturing &amp; Supply Chain</a:t>
            </a:r>
          </a:p>
          <a:p>
            <a:pPr algn="ctr">
              <a:lnSpc>
                <a:spcPts val="1679"/>
              </a:lnSpc>
            </a:pPr>
          </a:p>
        </p:txBody>
      </p:sp>
      <p:sp>
        <p:nvSpPr>
          <p:cNvPr name="TextBox 66" id="66"/>
          <p:cNvSpPr txBox="true"/>
          <p:nvPr/>
        </p:nvSpPr>
        <p:spPr>
          <a:xfrm rot="0">
            <a:off x="5727380" y="6335293"/>
            <a:ext cx="831716" cy="826770"/>
          </a:xfrm>
          <a:prstGeom prst="rect">
            <a:avLst/>
          </a:prstGeom>
        </p:spPr>
        <p:txBody>
          <a:bodyPr anchor="t" rtlCol="false" tIns="0" lIns="0" bIns="0" rIns="0">
            <a:spAutoFit/>
          </a:bodyPr>
          <a:lstStyle/>
          <a:p>
            <a:pPr algn="ctr">
              <a:lnSpc>
                <a:spcPts val="1679"/>
              </a:lnSpc>
            </a:pPr>
            <a:r>
              <a:rPr lang="en-US" sz="1200">
                <a:solidFill>
                  <a:srgbClr val="FFFFFF"/>
                </a:solidFill>
                <a:latin typeface="Noto Sans"/>
                <a:ea typeface="Noto Sans"/>
                <a:cs typeface="Noto Sans"/>
                <a:sym typeface="Noto Sans"/>
              </a:rPr>
              <a:t>Startups &amp; Small Businesses</a:t>
            </a:r>
          </a:p>
          <a:p>
            <a:pPr algn="ctr">
              <a:lnSpc>
                <a:spcPts val="1679"/>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DDDEDE"/>
        </a:solidFill>
      </p:bgPr>
    </p:bg>
    <p:spTree>
      <p:nvGrpSpPr>
        <p:cNvPr id="1" name=""/>
        <p:cNvGrpSpPr/>
        <p:nvPr/>
      </p:nvGrpSpPr>
      <p:grpSpPr>
        <a:xfrm>
          <a:off x="0" y="0"/>
          <a:ext cx="0" cy="0"/>
          <a:chOff x="0" y="0"/>
          <a:chExt cx="0" cy="0"/>
        </a:xfrm>
      </p:grpSpPr>
      <p:sp>
        <p:nvSpPr>
          <p:cNvPr name="TextBox 2" id="2"/>
          <p:cNvSpPr txBox="true"/>
          <p:nvPr/>
        </p:nvSpPr>
        <p:spPr>
          <a:xfrm rot="0">
            <a:off x="2647944" y="2179137"/>
            <a:ext cx="4156056" cy="995681"/>
          </a:xfrm>
          <a:prstGeom prst="rect">
            <a:avLst/>
          </a:prstGeom>
        </p:spPr>
        <p:txBody>
          <a:bodyPr anchor="t" rtlCol="false" tIns="0" lIns="0" bIns="0" rIns="0">
            <a:spAutoFit/>
          </a:bodyPr>
          <a:lstStyle/>
          <a:p>
            <a:pPr algn="l">
              <a:lnSpc>
                <a:spcPts val="3740"/>
              </a:lnSpc>
            </a:pPr>
            <a:r>
              <a:rPr lang="en-US" sz="3400" b="true">
                <a:solidFill>
                  <a:srgbClr val="032F40"/>
                </a:solidFill>
                <a:latin typeface="Telegraf Bold"/>
                <a:ea typeface="Telegraf Bold"/>
                <a:cs typeface="Telegraf Bold"/>
                <a:sym typeface="Telegraf Bold"/>
              </a:rPr>
              <a:t>Why Cybs Innovations?</a:t>
            </a:r>
          </a:p>
        </p:txBody>
      </p:sp>
      <p:sp>
        <p:nvSpPr>
          <p:cNvPr name="TextBox 3" id="3"/>
          <p:cNvSpPr txBox="true"/>
          <p:nvPr/>
        </p:nvSpPr>
        <p:spPr>
          <a:xfrm rot="0">
            <a:off x="5867608" y="720031"/>
            <a:ext cx="936392" cy="198120"/>
          </a:xfrm>
          <a:prstGeom prst="rect">
            <a:avLst/>
          </a:prstGeom>
        </p:spPr>
        <p:txBody>
          <a:bodyPr anchor="t" rtlCol="false" tIns="0" lIns="0" bIns="0" rIns="0">
            <a:spAutoFit/>
          </a:bodyPr>
          <a:lstStyle/>
          <a:p>
            <a:pPr algn="r" marL="0" indent="0" lvl="0">
              <a:lnSpc>
                <a:spcPts val="1679"/>
              </a:lnSpc>
              <a:spcBef>
                <a:spcPct val="0"/>
              </a:spcBef>
            </a:pPr>
            <a:r>
              <a:rPr lang="en-US" sz="1199">
                <a:solidFill>
                  <a:srgbClr val="032F40"/>
                </a:solidFill>
                <a:latin typeface="Noto Sans"/>
                <a:ea typeface="Noto Sans"/>
                <a:cs typeface="Noto Sans"/>
                <a:sym typeface="Noto Sans"/>
              </a:rPr>
              <a:t> PAGE 9</a:t>
            </a:r>
          </a:p>
        </p:txBody>
      </p:sp>
      <p:sp>
        <p:nvSpPr>
          <p:cNvPr name="AutoShape 4" id="4"/>
          <p:cNvSpPr/>
          <p:nvPr/>
        </p:nvSpPr>
        <p:spPr>
          <a:xfrm flipV="true">
            <a:off x="2878483" y="3589413"/>
            <a:ext cx="3925517" cy="0"/>
          </a:xfrm>
          <a:prstGeom prst="line">
            <a:avLst/>
          </a:prstGeom>
          <a:ln cap="rnd" w="9525">
            <a:solidFill>
              <a:srgbClr val="032F40">
                <a:alpha val="49804"/>
              </a:srgbClr>
            </a:solidFill>
            <a:prstDash val="solid"/>
            <a:headEnd type="none" len="sm" w="sm"/>
            <a:tailEnd type="none" len="sm" w="sm"/>
          </a:ln>
        </p:spPr>
      </p:sp>
      <p:sp>
        <p:nvSpPr>
          <p:cNvPr name="AutoShape 5" id="5"/>
          <p:cNvSpPr/>
          <p:nvPr/>
        </p:nvSpPr>
        <p:spPr>
          <a:xfrm flipV="true">
            <a:off x="2878483" y="4761181"/>
            <a:ext cx="3925517" cy="0"/>
          </a:xfrm>
          <a:prstGeom prst="line">
            <a:avLst/>
          </a:prstGeom>
          <a:ln cap="rnd" w="9525">
            <a:solidFill>
              <a:srgbClr val="032F40">
                <a:alpha val="49804"/>
              </a:srgbClr>
            </a:solidFill>
            <a:prstDash val="solid"/>
            <a:headEnd type="none" len="sm" w="sm"/>
            <a:tailEnd type="none" len="sm" w="sm"/>
          </a:ln>
        </p:spPr>
      </p:sp>
      <p:sp>
        <p:nvSpPr>
          <p:cNvPr name="AutoShape 6" id="6"/>
          <p:cNvSpPr/>
          <p:nvPr/>
        </p:nvSpPr>
        <p:spPr>
          <a:xfrm>
            <a:off x="2878483" y="5936516"/>
            <a:ext cx="3925517" cy="0"/>
          </a:xfrm>
          <a:prstGeom prst="line">
            <a:avLst/>
          </a:prstGeom>
          <a:ln cap="rnd" w="9525">
            <a:solidFill>
              <a:srgbClr val="032F40">
                <a:alpha val="49804"/>
              </a:srgbClr>
            </a:solidFill>
            <a:prstDash val="solid"/>
            <a:headEnd type="none" len="sm" w="sm"/>
            <a:tailEnd type="none" len="sm" w="sm"/>
          </a:ln>
        </p:spPr>
      </p:sp>
      <p:sp>
        <p:nvSpPr>
          <p:cNvPr name="AutoShape 7" id="7"/>
          <p:cNvSpPr/>
          <p:nvPr/>
        </p:nvSpPr>
        <p:spPr>
          <a:xfrm>
            <a:off x="2878483" y="6898734"/>
            <a:ext cx="3925517" cy="0"/>
          </a:xfrm>
          <a:prstGeom prst="line">
            <a:avLst/>
          </a:prstGeom>
          <a:ln cap="rnd" w="9525">
            <a:solidFill>
              <a:srgbClr val="032F40">
                <a:alpha val="49804"/>
              </a:srgbClr>
            </a:solidFill>
            <a:prstDash val="solid"/>
            <a:headEnd type="none" len="sm" w="sm"/>
            <a:tailEnd type="none" len="sm" w="sm"/>
          </a:ln>
        </p:spPr>
      </p:sp>
      <p:sp>
        <p:nvSpPr>
          <p:cNvPr name="AutoShape 8" id="8"/>
          <p:cNvSpPr/>
          <p:nvPr/>
        </p:nvSpPr>
        <p:spPr>
          <a:xfrm>
            <a:off x="2878483" y="8068991"/>
            <a:ext cx="3925517" cy="0"/>
          </a:xfrm>
          <a:prstGeom prst="line">
            <a:avLst/>
          </a:prstGeom>
          <a:ln cap="rnd" w="9525">
            <a:solidFill>
              <a:srgbClr val="032F40">
                <a:alpha val="49804"/>
              </a:srgbClr>
            </a:solidFill>
            <a:prstDash val="solid"/>
            <a:headEnd type="none" len="sm" w="sm"/>
            <a:tailEnd type="none" len="sm" w="sm"/>
          </a:ln>
        </p:spPr>
      </p:sp>
      <p:grpSp>
        <p:nvGrpSpPr>
          <p:cNvPr name="Group 9" id="9"/>
          <p:cNvGrpSpPr/>
          <p:nvPr/>
        </p:nvGrpSpPr>
        <p:grpSpPr>
          <a:xfrm rot="0">
            <a:off x="-1101971" y="1785659"/>
            <a:ext cx="3412993" cy="8150341"/>
            <a:chOff x="0" y="0"/>
            <a:chExt cx="719494" cy="1718175"/>
          </a:xfrm>
        </p:grpSpPr>
        <p:sp>
          <p:nvSpPr>
            <p:cNvPr name="Freeform 10" id="10"/>
            <p:cNvSpPr/>
            <p:nvPr/>
          </p:nvSpPr>
          <p:spPr>
            <a:xfrm flipH="false" flipV="false" rot="0">
              <a:off x="0" y="0"/>
              <a:ext cx="719494" cy="1718176"/>
            </a:xfrm>
            <a:custGeom>
              <a:avLst/>
              <a:gdLst/>
              <a:ahLst/>
              <a:cxnLst/>
              <a:rect r="r" b="b" t="t" l="l"/>
              <a:pathLst>
                <a:path h="1718176" w="719494">
                  <a:moveTo>
                    <a:pt x="0" y="0"/>
                  </a:moveTo>
                  <a:lnTo>
                    <a:pt x="719494" y="0"/>
                  </a:lnTo>
                  <a:lnTo>
                    <a:pt x="719494" y="1718176"/>
                  </a:lnTo>
                  <a:lnTo>
                    <a:pt x="0" y="1718176"/>
                  </a:lnTo>
                  <a:close/>
                </a:path>
              </a:pathLst>
            </a:custGeom>
            <a:blipFill>
              <a:blip r:embed="rId2"/>
              <a:stretch>
                <a:fillRect l="-113612" t="0" r="-144145" b="0"/>
              </a:stretch>
            </a:blipFill>
          </p:spPr>
        </p:sp>
      </p:grpSp>
      <p:grpSp>
        <p:nvGrpSpPr>
          <p:cNvPr name="Group 11" id="11"/>
          <p:cNvGrpSpPr/>
          <p:nvPr/>
        </p:nvGrpSpPr>
        <p:grpSpPr>
          <a:xfrm rot="0">
            <a:off x="-410743" y="9225950"/>
            <a:ext cx="2721765" cy="710050"/>
            <a:chOff x="0" y="0"/>
            <a:chExt cx="975419" cy="254466"/>
          </a:xfrm>
        </p:grpSpPr>
        <p:sp>
          <p:nvSpPr>
            <p:cNvPr name="Freeform 12" id="12"/>
            <p:cNvSpPr/>
            <p:nvPr/>
          </p:nvSpPr>
          <p:spPr>
            <a:xfrm flipH="false" flipV="false" rot="0">
              <a:off x="0" y="0"/>
              <a:ext cx="975419" cy="254466"/>
            </a:xfrm>
            <a:custGeom>
              <a:avLst/>
              <a:gdLst/>
              <a:ahLst/>
              <a:cxnLst/>
              <a:rect r="r" b="b" t="t" l="l"/>
              <a:pathLst>
                <a:path h="254466" w="975419">
                  <a:moveTo>
                    <a:pt x="0" y="0"/>
                  </a:moveTo>
                  <a:lnTo>
                    <a:pt x="975419" y="0"/>
                  </a:lnTo>
                  <a:lnTo>
                    <a:pt x="975419" y="254466"/>
                  </a:lnTo>
                  <a:lnTo>
                    <a:pt x="0" y="254466"/>
                  </a:lnTo>
                  <a:close/>
                </a:path>
              </a:pathLst>
            </a:custGeom>
            <a:solidFill>
              <a:srgbClr val="5CAFC0"/>
            </a:solidFill>
          </p:spPr>
        </p:sp>
        <p:sp>
          <p:nvSpPr>
            <p:cNvPr name="TextBox 13" id="13"/>
            <p:cNvSpPr txBox="true"/>
            <p:nvPr/>
          </p:nvSpPr>
          <p:spPr>
            <a:xfrm>
              <a:off x="0" y="-38100"/>
              <a:ext cx="975419" cy="292566"/>
            </a:xfrm>
            <a:prstGeom prst="rect">
              <a:avLst/>
            </a:prstGeom>
          </p:spPr>
          <p:txBody>
            <a:bodyPr anchor="ctr" rtlCol="false" tIns="50800" lIns="50800" bIns="50800" rIns="50800"/>
            <a:lstStyle/>
            <a:p>
              <a:pPr algn="ctr">
                <a:lnSpc>
                  <a:spcPts val="2240"/>
                </a:lnSpc>
              </a:pPr>
            </a:p>
          </p:txBody>
        </p:sp>
      </p:grpSp>
      <p:sp>
        <p:nvSpPr>
          <p:cNvPr name="Freeform 14" id="14"/>
          <p:cNvSpPr/>
          <p:nvPr/>
        </p:nvSpPr>
        <p:spPr>
          <a:xfrm flipH="true" flipV="false" rot="0">
            <a:off x="3024203" y="4018062"/>
            <a:ext cx="261702" cy="178433"/>
          </a:xfrm>
          <a:custGeom>
            <a:avLst/>
            <a:gdLst/>
            <a:ahLst/>
            <a:cxnLst/>
            <a:rect r="r" b="b" t="t" l="l"/>
            <a:pathLst>
              <a:path h="178433" w="261702">
                <a:moveTo>
                  <a:pt x="261702" y="0"/>
                </a:moveTo>
                <a:lnTo>
                  <a:pt x="0" y="0"/>
                </a:lnTo>
                <a:lnTo>
                  <a:pt x="0" y="178433"/>
                </a:lnTo>
                <a:lnTo>
                  <a:pt x="261702" y="178433"/>
                </a:lnTo>
                <a:lnTo>
                  <a:pt x="26170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15" id="15"/>
          <p:cNvSpPr txBox="true"/>
          <p:nvPr/>
        </p:nvSpPr>
        <p:spPr>
          <a:xfrm rot="0">
            <a:off x="3492103" y="3746576"/>
            <a:ext cx="3311897" cy="857442"/>
          </a:xfrm>
          <a:prstGeom prst="rect">
            <a:avLst/>
          </a:prstGeom>
        </p:spPr>
        <p:txBody>
          <a:bodyPr anchor="t" rtlCol="false" tIns="0" lIns="0" bIns="0" rIns="0">
            <a:spAutoFit/>
          </a:bodyPr>
          <a:lstStyle/>
          <a:p>
            <a:pPr algn="just">
              <a:lnSpc>
                <a:spcPts val="1666"/>
              </a:lnSpc>
            </a:pPr>
            <a:r>
              <a:rPr lang="en-US" b="true" sz="1515">
                <a:solidFill>
                  <a:srgbClr val="032F40"/>
                </a:solidFill>
                <a:latin typeface="Telegraf Bold"/>
                <a:ea typeface="Telegraf Bold"/>
                <a:cs typeface="Telegraf Bold"/>
                <a:sym typeface="Telegraf Bold"/>
              </a:rPr>
              <a:t>Experienced Team </a:t>
            </a:r>
            <a:r>
              <a:rPr lang="en-US" sz="1515">
                <a:solidFill>
                  <a:srgbClr val="032F40"/>
                </a:solidFill>
                <a:latin typeface="Telegraf"/>
                <a:ea typeface="Telegraf"/>
                <a:cs typeface="Telegraf"/>
                <a:sym typeface="Telegraf"/>
              </a:rPr>
              <a:t>– A highly skilled team of developers, designers, and project managers with years of experience.</a:t>
            </a:r>
          </a:p>
        </p:txBody>
      </p:sp>
      <p:sp>
        <p:nvSpPr>
          <p:cNvPr name="Freeform 16" id="16"/>
          <p:cNvSpPr/>
          <p:nvPr/>
        </p:nvSpPr>
        <p:spPr>
          <a:xfrm flipH="true" flipV="false" rot="0">
            <a:off x="3024203" y="5193398"/>
            <a:ext cx="261702" cy="178433"/>
          </a:xfrm>
          <a:custGeom>
            <a:avLst/>
            <a:gdLst/>
            <a:ahLst/>
            <a:cxnLst/>
            <a:rect r="r" b="b" t="t" l="l"/>
            <a:pathLst>
              <a:path h="178433" w="261702">
                <a:moveTo>
                  <a:pt x="261702" y="0"/>
                </a:moveTo>
                <a:lnTo>
                  <a:pt x="0" y="0"/>
                </a:lnTo>
                <a:lnTo>
                  <a:pt x="0" y="178433"/>
                </a:lnTo>
                <a:lnTo>
                  <a:pt x="261702" y="178433"/>
                </a:lnTo>
                <a:lnTo>
                  <a:pt x="26170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7" id="17"/>
          <p:cNvSpPr/>
          <p:nvPr/>
        </p:nvSpPr>
        <p:spPr>
          <a:xfrm flipH="true" flipV="false" rot="0">
            <a:off x="3024203" y="6369369"/>
            <a:ext cx="261702" cy="178433"/>
          </a:xfrm>
          <a:custGeom>
            <a:avLst/>
            <a:gdLst/>
            <a:ahLst/>
            <a:cxnLst/>
            <a:rect r="r" b="b" t="t" l="l"/>
            <a:pathLst>
              <a:path h="178433" w="261702">
                <a:moveTo>
                  <a:pt x="261702" y="0"/>
                </a:moveTo>
                <a:lnTo>
                  <a:pt x="0" y="0"/>
                </a:lnTo>
                <a:lnTo>
                  <a:pt x="0" y="178433"/>
                </a:lnTo>
                <a:lnTo>
                  <a:pt x="261702" y="178433"/>
                </a:lnTo>
                <a:lnTo>
                  <a:pt x="26170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8" id="18"/>
          <p:cNvSpPr/>
          <p:nvPr/>
        </p:nvSpPr>
        <p:spPr>
          <a:xfrm flipH="true" flipV="false" rot="0">
            <a:off x="3024203" y="7345950"/>
            <a:ext cx="261702" cy="178433"/>
          </a:xfrm>
          <a:custGeom>
            <a:avLst/>
            <a:gdLst/>
            <a:ahLst/>
            <a:cxnLst/>
            <a:rect r="r" b="b" t="t" l="l"/>
            <a:pathLst>
              <a:path h="178433" w="261702">
                <a:moveTo>
                  <a:pt x="261702" y="0"/>
                </a:moveTo>
                <a:lnTo>
                  <a:pt x="0" y="0"/>
                </a:lnTo>
                <a:lnTo>
                  <a:pt x="0" y="178433"/>
                </a:lnTo>
                <a:lnTo>
                  <a:pt x="261702" y="178433"/>
                </a:lnTo>
                <a:lnTo>
                  <a:pt x="26170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9" id="19"/>
          <p:cNvSpPr/>
          <p:nvPr/>
        </p:nvSpPr>
        <p:spPr>
          <a:xfrm flipH="true" flipV="false" rot="0">
            <a:off x="3024203" y="8515571"/>
            <a:ext cx="261702" cy="178433"/>
          </a:xfrm>
          <a:custGeom>
            <a:avLst/>
            <a:gdLst/>
            <a:ahLst/>
            <a:cxnLst/>
            <a:rect r="r" b="b" t="t" l="l"/>
            <a:pathLst>
              <a:path h="178433" w="261702">
                <a:moveTo>
                  <a:pt x="261702" y="0"/>
                </a:moveTo>
                <a:lnTo>
                  <a:pt x="0" y="0"/>
                </a:lnTo>
                <a:lnTo>
                  <a:pt x="0" y="178433"/>
                </a:lnTo>
                <a:lnTo>
                  <a:pt x="261702" y="178433"/>
                </a:lnTo>
                <a:lnTo>
                  <a:pt x="261702"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20" id="20"/>
          <p:cNvSpPr txBox="true"/>
          <p:nvPr/>
        </p:nvSpPr>
        <p:spPr>
          <a:xfrm rot="0">
            <a:off x="3492103" y="4921912"/>
            <a:ext cx="3311897" cy="857442"/>
          </a:xfrm>
          <a:prstGeom prst="rect">
            <a:avLst/>
          </a:prstGeom>
        </p:spPr>
        <p:txBody>
          <a:bodyPr anchor="t" rtlCol="false" tIns="0" lIns="0" bIns="0" rIns="0">
            <a:spAutoFit/>
          </a:bodyPr>
          <a:lstStyle/>
          <a:p>
            <a:pPr algn="just">
              <a:lnSpc>
                <a:spcPts val="1666"/>
              </a:lnSpc>
            </a:pPr>
            <a:r>
              <a:rPr lang="en-US" b="true" sz="1515">
                <a:solidFill>
                  <a:srgbClr val="032F40"/>
                </a:solidFill>
                <a:latin typeface="Telegraf Bold"/>
                <a:ea typeface="Telegraf Bold"/>
                <a:cs typeface="Telegraf Bold"/>
                <a:sym typeface="Telegraf Bold"/>
              </a:rPr>
              <a:t>Cutting-Edge Technology</a:t>
            </a:r>
            <a:r>
              <a:rPr lang="en-US" sz="1515">
                <a:solidFill>
                  <a:srgbClr val="032F40"/>
                </a:solidFill>
                <a:latin typeface="Telegraf"/>
                <a:ea typeface="Telegraf"/>
                <a:cs typeface="Telegraf"/>
                <a:sym typeface="Telegraf"/>
              </a:rPr>
              <a:t> – We use the latest programming languages, frameworks, and tools to create future-ready solutions.</a:t>
            </a:r>
          </a:p>
        </p:txBody>
      </p:sp>
      <p:sp>
        <p:nvSpPr>
          <p:cNvPr name="TextBox 21" id="21"/>
          <p:cNvSpPr txBox="true"/>
          <p:nvPr/>
        </p:nvSpPr>
        <p:spPr>
          <a:xfrm rot="0">
            <a:off x="3492103" y="6093679"/>
            <a:ext cx="3311897" cy="647892"/>
          </a:xfrm>
          <a:prstGeom prst="rect">
            <a:avLst/>
          </a:prstGeom>
        </p:spPr>
        <p:txBody>
          <a:bodyPr anchor="t" rtlCol="false" tIns="0" lIns="0" bIns="0" rIns="0">
            <a:spAutoFit/>
          </a:bodyPr>
          <a:lstStyle/>
          <a:p>
            <a:pPr algn="just">
              <a:lnSpc>
                <a:spcPts val="1666"/>
              </a:lnSpc>
            </a:pPr>
            <a:r>
              <a:rPr lang="en-US" b="true" sz="1515">
                <a:solidFill>
                  <a:srgbClr val="032F40"/>
                </a:solidFill>
                <a:latin typeface="Telegraf Bold"/>
                <a:ea typeface="Telegraf Bold"/>
                <a:cs typeface="Telegraf Bold"/>
                <a:sym typeface="Telegraf Bold"/>
              </a:rPr>
              <a:t>Client-Centric Approach</a:t>
            </a:r>
            <a:r>
              <a:rPr lang="en-US" sz="1515">
                <a:solidFill>
                  <a:srgbClr val="032F40"/>
                </a:solidFill>
                <a:latin typeface="Telegraf"/>
                <a:ea typeface="Telegraf"/>
                <a:cs typeface="Telegraf"/>
                <a:sym typeface="Telegraf"/>
              </a:rPr>
              <a:t> – Every solution is tailored to meet your specific business requirements.</a:t>
            </a:r>
          </a:p>
        </p:txBody>
      </p:sp>
      <p:sp>
        <p:nvSpPr>
          <p:cNvPr name="TextBox 22" id="22"/>
          <p:cNvSpPr txBox="true"/>
          <p:nvPr/>
        </p:nvSpPr>
        <p:spPr>
          <a:xfrm rot="0">
            <a:off x="3492103" y="7055896"/>
            <a:ext cx="3311897" cy="857442"/>
          </a:xfrm>
          <a:prstGeom prst="rect">
            <a:avLst/>
          </a:prstGeom>
        </p:spPr>
        <p:txBody>
          <a:bodyPr anchor="t" rtlCol="false" tIns="0" lIns="0" bIns="0" rIns="0">
            <a:spAutoFit/>
          </a:bodyPr>
          <a:lstStyle/>
          <a:p>
            <a:pPr algn="just">
              <a:lnSpc>
                <a:spcPts val="1666"/>
              </a:lnSpc>
            </a:pPr>
            <a:r>
              <a:rPr lang="en-US" b="true" sz="1515">
                <a:solidFill>
                  <a:srgbClr val="032F40"/>
                </a:solidFill>
                <a:latin typeface="Telegraf Bold"/>
                <a:ea typeface="Telegraf Bold"/>
                <a:cs typeface="Telegraf Bold"/>
                <a:sym typeface="Telegraf Bold"/>
              </a:rPr>
              <a:t>Proven Track Record</a:t>
            </a:r>
            <a:r>
              <a:rPr lang="en-US" sz="1515">
                <a:solidFill>
                  <a:srgbClr val="032F40"/>
                </a:solidFill>
                <a:latin typeface="Telegraf"/>
                <a:ea typeface="Telegraf"/>
                <a:cs typeface="Telegraf"/>
                <a:sym typeface="Telegraf"/>
              </a:rPr>
              <a:t> – We have successfully delivered custom software solutions for businesses across different industries.</a:t>
            </a:r>
          </a:p>
        </p:txBody>
      </p:sp>
      <p:sp>
        <p:nvSpPr>
          <p:cNvPr name="TextBox 23" id="23"/>
          <p:cNvSpPr txBox="true"/>
          <p:nvPr/>
        </p:nvSpPr>
        <p:spPr>
          <a:xfrm rot="0">
            <a:off x="3492103" y="8224644"/>
            <a:ext cx="3311897" cy="857442"/>
          </a:xfrm>
          <a:prstGeom prst="rect">
            <a:avLst/>
          </a:prstGeom>
        </p:spPr>
        <p:txBody>
          <a:bodyPr anchor="t" rtlCol="false" tIns="0" lIns="0" bIns="0" rIns="0">
            <a:spAutoFit/>
          </a:bodyPr>
          <a:lstStyle/>
          <a:p>
            <a:pPr algn="just">
              <a:lnSpc>
                <a:spcPts val="1666"/>
              </a:lnSpc>
            </a:pPr>
            <a:r>
              <a:rPr lang="en-US" b="true" sz="1515">
                <a:solidFill>
                  <a:srgbClr val="032F40"/>
                </a:solidFill>
                <a:latin typeface="Telegraf Bold"/>
                <a:ea typeface="Telegraf Bold"/>
                <a:cs typeface="Telegraf Bold"/>
                <a:sym typeface="Telegraf Bold"/>
              </a:rPr>
              <a:t>Innovative AI Integration </a:t>
            </a:r>
            <a:r>
              <a:rPr lang="en-US" sz="1515">
                <a:solidFill>
                  <a:srgbClr val="032F40"/>
                </a:solidFill>
                <a:latin typeface="Telegraf"/>
                <a:ea typeface="Telegraf"/>
                <a:cs typeface="Telegraf"/>
                <a:sym typeface="Telegraf"/>
              </a:rPr>
              <a:t>– We leverage artificial intelligence to improve efficiency, decision-making, and automation for your business.</a:t>
            </a:r>
          </a:p>
        </p:txBody>
      </p:sp>
      <p:sp>
        <p:nvSpPr>
          <p:cNvPr name="Freeform 24" id="24"/>
          <p:cNvSpPr/>
          <p:nvPr/>
        </p:nvSpPr>
        <p:spPr>
          <a:xfrm flipH="false" flipV="false" rot="0">
            <a:off x="756000" y="756000"/>
            <a:ext cx="1912786" cy="581883"/>
          </a:xfrm>
          <a:custGeom>
            <a:avLst/>
            <a:gdLst/>
            <a:ahLst/>
            <a:cxnLst/>
            <a:rect r="r" b="b" t="t" l="l"/>
            <a:pathLst>
              <a:path h="581883" w="1912786">
                <a:moveTo>
                  <a:pt x="0" y="0"/>
                </a:moveTo>
                <a:lnTo>
                  <a:pt x="1912786" y="0"/>
                </a:lnTo>
                <a:lnTo>
                  <a:pt x="1912786" y="581883"/>
                </a:lnTo>
                <a:lnTo>
                  <a:pt x="0" y="581883"/>
                </a:lnTo>
                <a:lnTo>
                  <a:pt x="0" y="0"/>
                </a:lnTo>
                <a:close/>
              </a:path>
            </a:pathLst>
          </a:custGeom>
          <a:blipFill>
            <a:blip r:embed="rId5"/>
            <a:stretch>
              <a:fillRect l="0" t="-114361" r="0" b="-114361"/>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DAGehKLsVaA</dc:identifier>
  <dcterms:modified xsi:type="dcterms:W3CDTF">2011-08-01T06:04:30Z</dcterms:modified>
  <cp:revision>1</cp:revision>
  <dc:title>Dark Green, Grey and Red Modern Company Project Proposal</dc:title>
</cp:coreProperties>
</file>