
<file path=[Content_Types].xml><?xml version="1.0" encoding="utf-8"?>
<Types xmlns="http://schemas.openxmlformats.org/package/2006/content-types">
  <Default ContentType="application/x-fontdata" Extension="fntdata"/>
  <Default ContentType="image/jpeg" Extension="jpeg"/>
  <Default ContentType="image/png" Extension="png"/>
  <Default ContentType="application/vnd.openxmlformats-package.relationships+xml" Extension="rels"/>
  <Default ContentType="image/svg+xml" Extension="svg"/>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thumbnail.jpeg" Type="http://schemas.openxmlformats.org/package/2006/relationships/metadata/thumbnail"/><Relationship Id="rId3" Target="docProps/core.xml" Type="http://schemas.openxmlformats.org/package/2006/relationships/metadata/core-properties"/><Relationship Id="rId4" Target="docProps/app.xml" Type="http://schemas.openxmlformats.org/officeDocument/2006/relationships/extended-properties"/></Relationships>
</file>

<file path=ppt/presentation.xml><?xml version="1.0" encoding="utf-8"?>
<p:presentation xmlns:a="http://schemas.openxmlformats.org/drawingml/2006/main" xmlns:r="http://schemas.openxmlformats.org/officeDocument/2006/relationships" xmlns:p="http://schemas.openxmlformats.org/presentationml/2006/main" saveSubsetFonts="1" embedTrueTypeFonts="true">
  <p:sldMasterIdLst>
    <p:sldMasterId id="2147483648" r:id="rId1"/>
  </p:sldMasterIdLst>
  <p:sldIdLst>
    <p:sldId id="256" r:id="rId6"/>
    <p:sldId id="257" r:id="rId7"/>
    <p:sldId id="258" r:id="rId8"/>
    <p:sldId id="259" r:id="rId9"/>
    <p:sldId id="260" r:id="rId10"/>
    <p:sldId id="261" r:id="rId11"/>
    <p:sldId id="262" r:id="rId12"/>
    <p:sldId id="263" r:id="rId13"/>
  </p:sldIdLst>
  <p:sldSz cx="7556500" cy="10693400"/>
  <p:notesSz cx="6858000" cy="9144000"/>
  <p:embeddedFontLst>
    <p:embeddedFont>
      <p:font typeface="Open Sauce Bold" charset="1" panose="00000800000000000000"/>
      <p:regular r:id="rId14"/>
    </p:embeddedFont>
    <p:embeddedFont>
      <p:font typeface="Roca One" charset="1" panose="00000500000000000000"/>
      <p:regular r:id="rId15"/>
    </p:embeddedFont>
    <p:embeddedFont>
      <p:font typeface="Open Sauce" charset="1" panose="00000500000000000000"/>
      <p:regular r:id="rId16"/>
    </p:embeddedFont>
    <p:embeddedFont>
      <p:font typeface="Open Sauce Heavy" charset="1" panose="00000A00000000000000"/>
      <p:regular r:id="rId17"/>
    </p:embeddedFont>
    <p:embeddedFont>
      <p:font typeface="Open Sauce Medium" charset="1" panose="00000600000000000000"/>
      <p:regular r:id="rId18"/>
    </p:embeddedFont>
    <p:embeddedFont>
      <p:font typeface="Open Sauce Semi-Bold" charset="1" panose="00000700000000000000"/>
      <p:regular r:id="rId19"/>
    </p:embeddedFont>
  </p:embeddedFont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autoAdjust="0"/>
    <p:restoredTop sz="94622" autoAdjust="0"/>
  </p:normalViewPr>
  <p:slideViewPr>
    <p:cSldViewPr>
      <p:cViewPr varScale="1">
        <p:scale>
          <a:sx n="74" d="100"/>
          <a:sy n="74" d="100"/>
        </p:scale>
        <p:origin x="-1092"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10" Target="slides/slide5.xml" Type="http://schemas.openxmlformats.org/officeDocument/2006/relationships/slide"/><Relationship Id="rId11" Target="slides/slide6.xml" Type="http://schemas.openxmlformats.org/officeDocument/2006/relationships/slide"/><Relationship Id="rId12" Target="slides/slide7.xml" Type="http://schemas.openxmlformats.org/officeDocument/2006/relationships/slide"/><Relationship Id="rId13" Target="slides/slide8.xml" Type="http://schemas.openxmlformats.org/officeDocument/2006/relationships/slide"/><Relationship Id="rId14" Target="fonts/font14.fntdata" Type="http://schemas.openxmlformats.org/officeDocument/2006/relationships/font"/><Relationship Id="rId15" Target="fonts/font15.fntdata" Type="http://schemas.openxmlformats.org/officeDocument/2006/relationships/font"/><Relationship Id="rId16" Target="fonts/font16.fntdata" Type="http://schemas.openxmlformats.org/officeDocument/2006/relationships/font"/><Relationship Id="rId17" Target="fonts/font17.fntdata" Type="http://schemas.openxmlformats.org/officeDocument/2006/relationships/font"/><Relationship Id="rId18" Target="fonts/font18.fntdata" Type="http://schemas.openxmlformats.org/officeDocument/2006/relationships/font"/><Relationship Id="rId19" Target="fonts/font19.fntdata" Type="http://schemas.openxmlformats.org/officeDocument/2006/relationships/font"/><Relationship Id="rId2" Target="presProps.xml" Type="http://schemas.openxmlformats.org/officeDocument/2006/relationships/presProps"/><Relationship Id="rId3" Target="viewProps.xml" Type="http://schemas.openxmlformats.org/officeDocument/2006/relationships/viewProps"/><Relationship Id="rId4" Target="theme/theme1.xml" Type="http://schemas.openxmlformats.org/officeDocument/2006/relationships/theme"/><Relationship Id="rId5" Target="tableStyles.xml" Type="http://schemas.openxmlformats.org/officeDocument/2006/relationships/tableStyles"/><Relationship Id="rId6" Target="slides/slide1.xml" Type="http://schemas.openxmlformats.org/officeDocument/2006/relationships/slide"/><Relationship Id="rId7" Target="slides/slide2.xml" Type="http://schemas.openxmlformats.org/officeDocument/2006/relationships/slide"/><Relationship Id="rId8" Target="slides/slide3.xml" Type="http://schemas.openxmlformats.org/officeDocument/2006/relationships/slide"/><Relationship Id="rId9" Target="slides/slide4.xml" Type="http://schemas.openxmlformats.org/officeDocument/2006/relationships/slide"/></Relationships>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8/1/2011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8/1/2011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8/1/2011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8/1/2011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theme/theme1.xml" Type="http://schemas.openxmlformats.org/officeDocument/2006/relationships/them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8/1/2011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1.png" Type="http://schemas.openxmlformats.org/officeDocument/2006/relationships/image"/><Relationship Id="rId3" Target="../media/image2.svg" Type="http://schemas.openxmlformats.org/officeDocument/2006/relationships/image"/><Relationship Id="rId4" Target="../media/image3.png" Type="http://schemas.openxmlformats.org/officeDocument/2006/relationships/image"/><Relationship Id="rId5" Target="../media/image4.svg" Type="http://schemas.openxmlformats.org/officeDocument/2006/relationships/image"/><Relationship Id="rId6" Target="../media/image5.png" Type="http://schemas.openxmlformats.org/officeDocument/2006/relationships/image"/></Relationships>
</file>

<file path=ppt/slides/_rels/slide2.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6.png" Type="http://schemas.openxmlformats.org/officeDocument/2006/relationships/image"/><Relationship Id="rId3" Target="../media/image7.svg" Type="http://schemas.openxmlformats.org/officeDocument/2006/relationships/image"/></Relationships>
</file>

<file path=ppt/slides/_rels/slide3.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8.png" Type="http://schemas.openxmlformats.org/officeDocument/2006/relationships/image"/><Relationship Id="rId3" Target="../media/image9.svg" Type="http://schemas.openxmlformats.org/officeDocument/2006/relationships/image"/><Relationship Id="rId4" Target="../media/image10.jpeg" Type="http://schemas.openxmlformats.org/officeDocument/2006/relationships/image"/></Relationships>
</file>

<file path=ppt/slides/_rels/slide4.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11.png" Type="http://schemas.openxmlformats.org/officeDocument/2006/relationships/image"/><Relationship Id="rId3" Target="../media/image12.svg" Type="http://schemas.openxmlformats.org/officeDocument/2006/relationships/image"/></Relationships>
</file>

<file path=ppt/slides/_rels/slide5.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13.png" Type="http://schemas.openxmlformats.org/officeDocument/2006/relationships/image"/><Relationship Id="rId3" Target="../media/image14.svg" Type="http://schemas.openxmlformats.org/officeDocument/2006/relationships/image"/><Relationship Id="rId4" Target="../media/image15.png" Type="http://schemas.openxmlformats.org/officeDocument/2006/relationships/image"/><Relationship Id="rId5" Target="../media/image16.svg" Type="http://schemas.openxmlformats.org/officeDocument/2006/relationships/image"/></Relationships>
</file>

<file path=ppt/slides/_rels/slide6.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13.png" Type="http://schemas.openxmlformats.org/officeDocument/2006/relationships/image"/><Relationship Id="rId3" Target="../media/image14.svg" Type="http://schemas.openxmlformats.org/officeDocument/2006/relationships/image"/><Relationship Id="rId4" Target="../media/image15.png" Type="http://schemas.openxmlformats.org/officeDocument/2006/relationships/image"/><Relationship Id="rId5" Target="../media/image16.svg" Type="http://schemas.openxmlformats.org/officeDocument/2006/relationships/image"/></Relationships>
</file>

<file path=ppt/slides/_rels/slide7.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17.png" Type="http://schemas.openxmlformats.org/officeDocument/2006/relationships/image"/><Relationship Id="rId3" Target="../media/image18.svg" Type="http://schemas.openxmlformats.org/officeDocument/2006/relationships/image"/><Relationship Id="rId4" Target="../media/image19.png" Type="http://schemas.openxmlformats.org/officeDocument/2006/relationships/image"/><Relationship Id="rId5" Target="../media/image20.svg" Type="http://schemas.openxmlformats.org/officeDocument/2006/relationships/image"/></Relationships>
</file>

<file path=ppt/slides/_rels/slide8.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21.png" Type="http://schemas.openxmlformats.org/officeDocument/2006/relationships/image"/><Relationship Id="rId3" Target="../media/image22.svg" Type="http://schemas.openxmlformats.org/officeDocument/2006/relationships/image"/><Relationship Id="rId4" Target="../media/image23.png" Type="http://schemas.openxmlformats.org/officeDocument/2006/relationships/image"/><Relationship Id="rId5" Target="../media/image24.svg" Type="http://schemas.openxmlformats.org/officeDocument/2006/relationships/image"/><Relationship Id="rId6" Target="../media/image17.png" Type="http://schemas.openxmlformats.org/officeDocument/2006/relationships/image"/><Relationship Id="rId7" Target="../media/image18.svg" Type="http://schemas.openxmlformats.org/officeDocument/2006/relationships/image"/></Relationships>
</file>

<file path=ppt/slides/slide1.xml><?xml version="1.0" encoding="utf-8"?>
<p:sld xmlns:p="http://schemas.openxmlformats.org/presentationml/2006/main" xmlns:a="http://schemas.openxmlformats.org/drawingml/2006/main" xmlns:r="http://schemas.openxmlformats.org/officeDocument/2006/relationships">
  <p:cSld>
    <p:bg>
      <p:bgPr>
        <a:solidFill>
          <a:srgbClr val="5CAFC0"/>
        </a:solidFill>
      </p:bgPr>
    </p:bg>
    <p:spTree>
      <p:nvGrpSpPr>
        <p:cNvPr id="1" name=""/>
        <p:cNvGrpSpPr/>
        <p:nvPr/>
      </p:nvGrpSpPr>
      <p:grpSpPr>
        <a:xfrm>
          <a:off x="0" y="0"/>
          <a:ext cx="0" cy="0"/>
          <a:chOff x="0" y="0"/>
          <a:chExt cx="0" cy="0"/>
        </a:xfrm>
      </p:grpSpPr>
      <p:grpSp>
        <p:nvGrpSpPr>
          <p:cNvPr name="Group 2" id="2"/>
          <p:cNvGrpSpPr/>
          <p:nvPr/>
        </p:nvGrpSpPr>
        <p:grpSpPr>
          <a:xfrm rot="0">
            <a:off x="-186000" y="8765874"/>
            <a:ext cx="7938000" cy="2916253"/>
            <a:chOff x="0" y="0"/>
            <a:chExt cx="2844800" cy="1045119"/>
          </a:xfrm>
        </p:grpSpPr>
        <p:sp>
          <p:nvSpPr>
            <p:cNvPr name="Freeform 3" id="3"/>
            <p:cNvSpPr/>
            <p:nvPr/>
          </p:nvSpPr>
          <p:spPr>
            <a:xfrm flipH="false" flipV="false" rot="0">
              <a:off x="0" y="0"/>
              <a:ext cx="2844800" cy="1045119"/>
            </a:xfrm>
            <a:custGeom>
              <a:avLst/>
              <a:gdLst/>
              <a:ahLst/>
              <a:cxnLst/>
              <a:rect r="r" b="b" t="t" l="l"/>
              <a:pathLst>
                <a:path h="1045119" w="2844800">
                  <a:moveTo>
                    <a:pt x="0" y="0"/>
                  </a:moveTo>
                  <a:lnTo>
                    <a:pt x="2844800" y="0"/>
                  </a:lnTo>
                  <a:lnTo>
                    <a:pt x="2844800" y="1045119"/>
                  </a:lnTo>
                  <a:lnTo>
                    <a:pt x="0" y="1045119"/>
                  </a:lnTo>
                  <a:close/>
                </a:path>
              </a:pathLst>
            </a:custGeom>
            <a:solidFill>
              <a:srgbClr val="226B88"/>
            </a:solidFill>
          </p:spPr>
        </p:sp>
        <p:sp>
          <p:nvSpPr>
            <p:cNvPr name="TextBox 4" id="4"/>
            <p:cNvSpPr txBox="true"/>
            <p:nvPr/>
          </p:nvSpPr>
          <p:spPr>
            <a:xfrm>
              <a:off x="0" y="-161925"/>
              <a:ext cx="2844800" cy="1207044"/>
            </a:xfrm>
            <a:prstGeom prst="rect">
              <a:avLst/>
            </a:prstGeom>
          </p:spPr>
          <p:txBody>
            <a:bodyPr anchor="ctr" rtlCol="false" tIns="50800" lIns="50800" bIns="50800" rIns="50800"/>
            <a:lstStyle/>
            <a:p>
              <a:pPr algn="ctr">
                <a:lnSpc>
                  <a:spcPts val="3519"/>
                </a:lnSpc>
              </a:pPr>
            </a:p>
          </p:txBody>
        </p:sp>
      </p:grpSp>
      <p:grpSp>
        <p:nvGrpSpPr>
          <p:cNvPr name="Group 5" id="5"/>
          <p:cNvGrpSpPr/>
          <p:nvPr/>
        </p:nvGrpSpPr>
        <p:grpSpPr>
          <a:xfrm rot="0">
            <a:off x="-186000" y="10424370"/>
            <a:ext cx="7938000" cy="459163"/>
            <a:chOff x="0" y="0"/>
            <a:chExt cx="2844800" cy="164554"/>
          </a:xfrm>
        </p:grpSpPr>
        <p:sp>
          <p:nvSpPr>
            <p:cNvPr name="Freeform 6" id="6"/>
            <p:cNvSpPr/>
            <p:nvPr/>
          </p:nvSpPr>
          <p:spPr>
            <a:xfrm flipH="false" flipV="false" rot="0">
              <a:off x="0" y="0"/>
              <a:ext cx="2844800" cy="164554"/>
            </a:xfrm>
            <a:custGeom>
              <a:avLst/>
              <a:gdLst/>
              <a:ahLst/>
              <a:cxnLst/>
              <a:rect r="r" b="b" t="t" l="l"/>
              <a:pathLst>
                <a:path h="164554" w="2844800">
                  <a:moveTo>
                    <a:pt x="0" y="0"/>
                  </a:moveTo>
                  <a:lnTo>
                    <a:pt x="2844800" y="0"/>
                  </a:lnTo>
                  <a:lnTo>
                    <a:pt x="2844800" y="164554"/>
                  </a:lnTo>
                  <a:lnTo>
                    <a:pt x="0" y="164554"/>
                  </a:lnTo>
                  <a:close/>
                </a:path>
              </a:pathLst>
            </a:custGeom>
            <a:solidFill>
              <a:srgbClr val="226B88"/>
            </a:solidFill>
          </p:spPr>
        </p:sp>
        <p:sp>
          <p:nvSpPr>
            <p:cNvPr name="TextBox 7" id="7"/>
            <p:cNvSpPr txBox="true"/>
            <p:nvPr/>
          </p:nvSpPr>
          <p:spPr>
            <a:xfrm>
              <a:off x="0" y="-161925"/>
              <a:ext cx="2844800" cy="326479"/>
            </a:xfrm>
            <a:prstGeom prst="rect">
              <a:avLst/>
            </a:prstGeom>
          </p:spPr>
          <p:txBody>
            <a:bodyPr anchor="ctr" rtlCol="false" tIns="50800" lIns="50800" bIns="50800" rIns="50800"/>
            <a:lstStyle/>
            <a:p>
              <a:pPr algn="ctr">
                <a:lnSpc>
                  <a:spcPts val="3519"/>
                </a:lnSpc>
              </a:pPr>
            </a:p>
          </p:txBody>
        </p:sp>
      </p:grpSp>
      <p:sp>
        <p:nvSpPr>
          <p:cNvPr name="Freeform 8" id="8"/>
          <p:cNvSpPr/>
          <p:nvPr/>
        </p:nvSpPr>
        <p:spPr>
          <a:xfrm flipH="false" flipV="false" rot="0">
            <a:off x="6725079" y="-551066"/>
            <a:ext cx="2373077" cy="2361212"/>
          </a:xfrm>
          <a:custGeom>
            <a:avLst/>
            <a:gdLst/>
            <a:ahLst/>
            <a:cxnLst/>
            <a:rect r="r" b="b" t="t" l="l"/>
            <a:pathLst>
              <a:path h="2361212" w="2373077">
                <a:moveTo>
                  <a:pt x="0" y="0"/>
                </a:moveTo>
                <a:lnTo>
                  <a:pt x="2373077" y="0"/>
                </a:lnTo>
                <a:lnTo>
                  <a:pt x="2373077" y="2361212"/>
                </a:lnTo>
                <a:lnTo>
                  <a:pt x="0" y="2361212"/>
                </a:lnTo>
                <a:lnTo>
                  <a:pt x="0" y="0"/>
                </a:lnTo>
                <a:close/>
              </a:path>
            </a:pathLst>
          </a:custGeom>
          <a:blipFill>
            <a:blip r:embed="rId2">
              <a:extLst>
                <a:ext uri="{96DAC541-7B7A-43D3-8B79-37D633B846F1}">
                  <asvg:svgBlip xmlns:asvg="http://schemas.microsoft.com/office/drawing/2016/SVG/main" r:embed="rId3"/>
                </a:ext>
              </a:extLst>
            </a:blip>
            <a:stretch>
              <a:fillRect l="0" t="0" r="0" b="0"/>
            </a:stretch>
          </a:blipFill>
          <a:ln cap="sq">
            <a:noFill/>
            <a:prstDash val="solid"/>
            <a:miter/>
          </a:ln>
        </p:spPr>
      </p:sp>
      <p:sp>
        <p:nvSpPr>
          <p:cNvPr name="Freeform 9" id="9"/>
          <p:cNvSpPr/>
          <p:nvPr/>
        </p:nvSpPr>
        <p:spPr>
          <a:xfrm flipH="false" flipV="false" rot="-10800000">
            <a:off x="6725079" y="1852389"/>
            <a:ext cx="2279359" cy="2287939"/>
          </a:xfrm>
          <a:custGeom>
            <a:avLst/>
            <a:gdLst/>
            <a:ahLst/>
            <a:cxnLst/>
            <a:rect r="r" b="b" t="t" l="l"/>
            <a:pathLst>
              <a:path h="2287939" w="2279359">
                <a:moveTo>
                  <a:pt x="0" y="0"/>
                </a:moveTo>
                <a:lnTo>
                  <a:pt x="2279359" y="0"/>
                </a:lnTo>
                <a:lnTo>
                  <a:pt x="2279359" y="2287939"/>
                </a:lnTo>
                <a:lnTo>
                  <a:pt x="0" y="2287939"/>
                </a:lnTo>
                <a:lnTo>
                  <a:pt x="0" y="0"/>
                </a:lnTo>
                <a:close/>
              </a:path>
            </a:pathLst>
          </a:custGeom>
          <a:blipFill>
            <a:blip r:embed="rId4">
              <a:extLst>
                <a:ext uri="{96DAC541-7B7A-43D3-8B79-37D633B846F1}">
                  <asvg:svgBlip xmlns:asvg="http://schemas.microsoft.com/office/drawing/2016/SVG/main" r:embed="rId5"/>
                </a:ext>
              </a:extLst>
            </a:blip>
            <a:stretch>
              <a:fillRect l="0" t="0" r="0" b="0"/>
            </a:stretch>
          </a:blipFill>
        </p:spPr>
      </p:sp>
      <p:sp>
        <p:nvSpPr>
          <p:cNvPr name="Freeform 10" id="10"/>
          <p:cNvSpPr/>
          <p:nvPr/>
        </p:nvSpPr>
        <p:spPr>
          <a:xfrm flipH="false" flipV="false" rot="0">
            <a:off x="757900" y="756000"/>
            <a:ext cx="2142241" cy="651685"/>
          </a:xfrm>
          <a:custGeom>
            <a:avLst/>
            <a:gdLst/>
            <a:ahLst/>
            <a:cxnLst/>
            <a:rect r="r" b="b" t="t" l="l"/>
            <a:pathLst>
              <a:path h="651685" w="2142241">
                <a:moveTo>
                  <a:pt x="0" y="0"/>
                </a:moveTo>
                <a:lnTo>
                  <a:pt x="2142241" y="0"/>
                </a:lnTo>
                <a:lnTo>
                  <a:pt x="2142241" y="651685"/>
                </a:lnTo>
                <a:lnTo>
                  <a:pt x="0" y="651685"/>
                </a:lnTo>
                <a:lnTo>
                  <a:pt x="0" y="0"/>
                </a:lnTo>
                <a:close/>
              </a:path>
            </a:pathLst>
          </a:custGeom>
          <a:blipFill>
            <a:blip r:embed="rId6"/>
            <a:stretch>
              <a:fillRect l="0" t="0" r="0" b="0"/>
            </a:stretch>
          </a:blipFill>
        </p:spPr>
      </p:sp>
      <p:sp>
        <p:nvSpPr>
          <p:cNvPr name="TextBox 11" id="11"/>
          <p:cNvSpPr txBox="true"/>
          <p:nvPr/>
        </p:nvSpPr>
        <p:spPr>
          <a:xfrm rot="0">
            <a:off x="757900" y="6362105"/>
            <a:ext cx="5571955" cy="860425"/>
          </a:xfrm>
          <a:prstGeom prst="rect">
            <a:avLst/>
          </a:prstGeom>
        </p:spPr>
        <p:txBody>
          <a:bodyPr anchor="t" rtlCol="false" tIns="0" lIns="0" bIns="0" rIns="0">
            <a:spAutoFit/>
          </a:bodyPr>
          <a:lstStyle/>
          <a:p>
            <a:pPr algn="l">
              <a:lnSpc>
                <a:spcPts val="3499"/>
              </a:lnSpc>
            </a:pPr>
            <a:r>
              <a:rPr lang="en-US" sz="2499" b="true">
                <a:solidFill>
                  <a:srgbClr val="226B88"/>
                </a:solidFill>
                <a:latin typeface="Open Sauce Bold"/>
                <a:ea typeface="Open Sauce Bold"/>
                <a:cs typeface="Open Sauce Bold"/>
                <a:sym typeface="Open Sauce Bold"/>
              </a:rPr>
              <a:t>CREATED BY - </a:t>
            </a:r>
          </a:p>
          <a:p>
            <a:pPr algn="l">
              <a:lnSpc>
                <a:spcPts val="3499"/>
              </a:lnSpc>
            </a:pPr>
            <a:r>
              <a:rPr lang="en-US" sz="2499" b="true">
                <a:solidFill>
                  <a:srgbClr val="226B88"/>
                </a:solidFill>
                <a:latin typeface="Open Sauce Bold"/>
                <a:ea typeface="Open Sauce Bold"/>
                <a:cs typeface="Open Sauce Bold"/>
                <a:sym typeface="Open Sauce Bold"/>
              </a:rPr>
              <a:t>CYBS INNOVATIONS</a:t>
            </a:r>
          </a:p>
        </p:txBody>
      </p:sp>
      <p:sp>
        <p:nvSpPr>
          <p:cNvPr name="TextBox 12" id="12"/>
          <p:cNvSpPr txBox="true"/>
          <p:nvPr/>
        </p:nvSpPr>
        <p:spPr>
          <a:xfrm rot="0">
            <a:off x="757900" y="3128234"/>
            <a:ext cx="5084200" cy="2112019"/>
          </a:xfrm>
          <a:prstGeom prst="rect">
            <a:avLst/>
          </a:prstGeom>
        </p:spPr>
        <p:txBody>
          <a:bodyPr anchor="t" rtlCol="false" tIns="0" lIns="0" bIns="0" rIns="0">
            <a:spAutoFit/>
          </a:bodyPr>
          <a:lstStyle/>
          <a:p>
            <a:pPr algn="l" marL="0" indent="0" lvl="0">
              <a:lnSpc>
                <a:spcPts val="5360"/>
              </a:lnSpc>
            </a:pPr>
            <a:r>
              <a:rPr lang="en-US" sz="6700">
                <a:solidFill>
                  <a:srgbClr val="226B88"/>
                </a:solidFill>
                <a:latin typeface="Roca One"/>
                <a:ea typeface="Roca One"/>
                <a:cs typeface="Roca One"/>
                <a:sym typeface="Roca One"/>
              </a:rPr>
              <a:t>IT Consultancy Services</a:t>
            </a:r>
          </a:p>
        </p:txBody>
      </p:sp>
      <p:sp>
        <p:nvSpPr>
          <p:cNvPr name="TextBox 13" id="13"/>
          <p:cNvSpPr txBox="true"/>
          <p:nvPr/>
        </p:nvSpPr>
        <p:spPr>
          <a:xfrm rot="0">
            <a:off x="4009279" y="9538545"/>
            <a:ext cx="2715800" cy="247650"/>
          </a:xfrm>
          <a:prstGeom prst="rect">
            <a:avLst/>
          </a:prstGeom>
        </p:spPr>
        <p:txBody>
          <a:bodyPr anchor="t" rtlCol="false" tIns="0" lIns="0" bIns="0" rIns="0">
            <a:spAutoFit/>
          </a:bodyPr>
          <a:lstStyle/>
          <a:p>
            <a:pPr algn="r">
              <a:lnSpc>
                <a:spcPts val="1919"/>
              </a:lnSpc>
            </a:pPr>
            <a:r>
              <a:rPr lang="en-US" sz="1599">
                <a:solidFill>
                  <a:srgbClr val="F5FDE5"/>
                </a:solidFill>
                <a:latin typeface="Open Sauce"/>
                <a:ea typeface="Open Sauce"/>
                <a:cs typeface="Open Sauce"/>
                <a:sym typeface="Open Sauce"/>
              </a:rPr>
              <a:t>2025</a:t>
            </a:r>
          </a:p>
        </p:txBody>
      </p:sp>
      <p:sp>
        <p:nvSpPr>
          <p:cNvPr name="TextBox 14" id="14"/>
          <p:cNvSpPr txBox="true"/>
          <p:nvPr/>
        </p:nvSpPr>
        <p:spPr>
          <a:xfrm rot="0">
            <a:off x="756000" y="9548070"/>
            <a:ext cx="2715800" cy="209550"/>
          </a:xfrm>
          <a:prstGeom prst="rect">
            <a:avLst/>
          </a:prstGeom>
        </p:spPr>
        <p:txBody>
          <a:bodyPr anchor="t" rtlCol="false" tIns="0" lIns="0" bIns="0" rIns="0">
            <a:spAutoFit/>
          </a:bodyPr>
          <a:lstStyle/>
          <a:p>
            <a:pPr algn="l">
              <a:lnSpc>
                <a:spcPts val="1680"/>
              </a:lnSpc>
            </a:pPr>
            <a:r>
              <a:rPr lang="en-US" sz="1400">
                <a:solidFill>
                  <a:srgbClr val="F5FDE5"/>
                </a:solidFill>
                <a:latin typeface="Open Sauce"/>
                <a:ea typeface="Open Sauce"/>
                <a:cs typeface="Open Sauce"/>
                <a:sym typeface="Open Sauce"/>
              </a:rPr>
              <a:t>www.cybsinnovations.com</a:t>
            </a:r>
          </a:p>
        </p:txBody>
      </p:sp>
    </p:spTree>
  </p:cSld>
  <p:clrMapOvr>
    <a:masterClrMapping/>
  </p:clrMapOvr>
</p:sld>
</file>

<file path=ppt/slides/slide2.xml><?xml version="1.0" encoding="utf-8"?>
<p:sld xmlns:p="http://schemas.openxmlformats.org/presentationml/2006/main" xmlns:a="http://schemas.openxmlformats.org/drawingml/2006/main" xmlns:r="http://schemas.openxmlformats.org/officeDocument/2006/relationships">
  <p:cSld>
    <p:bg>
      <p:bgPr>
        <a:solidFill>
          <a:srgbClr val="5CAFC0"/>
        </a:solidFill>
      </p:bgPr>
    </p:bg>
    <p:spTree>
      <p:nvGrpSpPr>
        <p:cNvPr id="1" name=""/>
        <p:cNvGrpSpPr/>
        <p:nvPr/>
      </p:nvGrpSpPr>
      <p:grpSpPr>
        <a:xfrm>
          <a:off x="0" y="0"/>
          <a:ext cx="0" cy="0"/>
          <a:chOff x="0" y="0"/>
          <a:chExt cx="0" cy="0"/>
        </a:xfrm>
      </p:grpSpPr>
      <p:sp>
        <p:nvSpPr>
          <p:cNvPr name="TextBox 2" id="2"/>
          <p:cNvSpPr txBox="true"/>
          <p:nvPr/>
        </p:nvSpPr>
        <p:spPr>
          <a:xfrm rot="0">
            <a:off x="360000" y="841725"/>
            <a:ext cx="2852215" cy="1255395"/>
          </a:xfrm>
          <a:prstGeom prst="rect">
            <a:avLst/>
          </a:prstGeom>
        </p:spPr>
        <p:txBody>
          <a:bodyPr anchor="t" rtlCol="false" tIns="0" lIns="0" bIns="0" rIns="0">
            <a:spAutoFit/>
          </a:bodyPr>
          <a:lstStyle/>
          <a:p>
            <a:pPr algn="l" marL="0" indent="0" lvl="0">
              <a:lnSpc>
                <a:spcPts val="4800"/>
              </a:lnSpc>
              <a:spcBef>
                <a:spcPct val="0"/>
              </a:spcBef>
            </a:pPr>
            <a:r>
              <a:rPr lang="en-US" sz="4800" strike="noStrike" u="none">
                <a:solidFill>
                  <a:srgbClr val="226B88"/>
                </a:solidFill>
                <a:latin typeface="Roca One"/>
                <a:ea typeface="Roca One"/>
                <a:cs typeface="Roca One"/>
                <a:sym typeface="Roca One"/>
              </a:rPr>
              <a:t>Table of Contents</a:t>
            </a:r>
          </a:p>
        </p:txBody>
      </p:sp>
      <p:sp>
        <p:nvSpPr>
          <p:cNvPr name="TextBox 3" id="3"/>
          <p:cNvSpPr txBox="true"/>
          <p:nvPr/>
        </p:nvSpPr>
        <p:spPr>
          <a:xfrm rot="0">
            <a:off x="1050000" y="4151908"/>
            <a:ext cx="4229578" cy="3475787"/>
          </a:xfrm>
          <a:prstGeom prst="rect">
            <a:avLst/>
          </a:prstGeom>
        </p:spPr>
        <p:txBody>
          <a:bodyPr anchor="t" rtlCol="false" tIns="0" lIns="0" bIns="0" rIns="0">
            <a:spAutoFit/>
          </a:bodyPr>
          <a:lstStyle/>
          <a:p>
            <a:pPr algn="l">
              <a:lnSpc>
                <a:spcPts val="4753"/>
              </a:lnSpc>
            </a:pPr>
            <a:r>
              <a:rPr lang="en-US" sz="2160">
                <a:solidFill>
                  <a:srgbClr val="226B88"/>
                </a:solidFill>
                <a:latin typeface="Open Sauce"/>
                <a:ea typeface="Open Sauce"/>
                <a:cs typeface="Open Sauce"/>
                <a:sym typeface="Open Sauce"/>
              </a:rPr>
              <a:t>Introduction</a:t>
            </a:r>
          </a:p>
          <a:p>
            <a:pPr algn="l">
              <a:lnSpc>
                <a:spcPts val="4753"/>
              </a:lnSpc>
            </a:pPr>
            <a:r>
              <a:rPr lang="en-US" sz="2160">
                <a:solidFill>
                  <a:srgbClr val="226B88"/>
                </a:solidFill>
                <a:latin typeface="Open Sauce"/>
                <a:ea typeface="Open Sauce"/>
                <a:cs typeface="Open Sauce"/>
                <a:sym typeface="Open Sauce"/>
              </a:rPr>
              <a:t>Why Choose Cybs Innovations?</a:t>
            </a:r>
          </a:p>
          <a:p>
            <a:pPr algn="l">
              <a:lnSpc>
                <a:spcPts val="4753"/>
              </a:lnSpc>
            </a:pPr>
            <a:r>
              <a:rPr lang="en-US" sz="2160">
                <a:solidFill>
                  <a:srgbClr val="226B88"/>
                </a:solidFill>
                <a:latin typeface="Open Sauce"/>
                <a:ea typeface="Open Sauce"/>
                <a:cs typeface="Open Sauce"/>
                <a:sym typeface="Open Sauce"/>
              </a:rPr>
              <a:t>Our IT Consultancy Services</a:t>
            </a:r>
          </a:p>
          <a:p>
            <a:pPr algn="l">
              <a:lnSpc>
                <a:spcPts val="4753"/>
              </a:lnSpc>
            </a:pPr>
            <a:r>
              <a:rPr lang="en-US" sz="2160">
                <a:solidFill>
                  <a:srgbClr val="226B88"/>
                </a:solidFill>
                <a:latin typeface="Open Sauce"/>
                <a:ea typeface="Open Sauce"/>
                <a:cs typeface="Open Sauce"/>
                <a:sym typeface="Open Sauce"/>
              </a:rPr>
              <a:t>Our IT Consultancy Services</a:t>
            </a:r>
          </a:p>
          <a:p>
            <a:pPr algn="l">
              <a:lnSpc>
                <a:spcPts val="4753"/>
              </a:lnSpc>
            </a:pPr>
            <a:r>
              <a:rPr lang="en-US" sz="2160">
                <a:solidFill>
                  <a:srgbClr val="226B88"/>
                </a:solidFill>
                <a:latin typeface="Open Sauce"/>
                <a:ea typeface="Open Sauce"/>
                <a:cs typeface="Open Sauce"/>
                <a:sym typeface="Open Sauce"/>
              </a:rPr>
              <a:t>Industries We Serve</a:t>
            </a:r>
          </a:p>
          <a:p>
            <a:pPr algn="l">
              <a:lnSpc>
                <a:spcPts val="4753"/>
              </a:lnSpc>
            </a:pPr>
            <a:r>
              <a:rPr lang="en-US" sz="2160">
                <a:solidFill>
                  <a:srgbClr val="226B88"/>
                </a:solidFill>
                <a:latin typeface="Open Sauce"/>
                <a:ea typeface="Open Sauce"/>
                <a:cs typeface="Open Sauce"/>
                <a:sym typeface="Open Sauce"/>
              </a:rPr>
              <a:t>Contact Us</a:t>
            </a:r>
          </a:p>
        </p:txBody>
      </p:sp>
      <p:sp>
        <p:nvSpPr>
          <p:cNvPr name="TextBox 4" id="4"/>
          <p:cNvSpPr txBox="true"/>
          <p:nvPr/>
        </p:nvSpPr>
        <p:spPr>
          <a:xfrm rot="0">
            <a:off x="5421295" y="4151908"/>
            <a:ext cx="1154705" cy="3475787"/>
          </a:xfrm>
          <a:prstGeom prst="rect">
            <a:avLst/>
          </a:prstGeom>
        </p:spPr>
        <p:txBody>
          <a:bodyPr anchor="t" rtlCol="false" tIns="0" lIns="0" bIns="0" rIns="0">
            <a:spAutoFit/>
          </a:bodyPr>
          <a:lstStyle/>
          <a:p>
            <a:pPr algn="r">
              <a:lnSpc>
                <a:spcPts val="4753"/>
              </a:lnSpc>
            </a:pPr>
            <a:r>
              <a:rPr lang="en-US" sz="2160" b="true">
                <a:solidFill>
                  <a:srgbClr val="226B88"/>
                </a:solidFill>
                <a:latin typeface="Open Sauce Heavy"/>
                <a:ea typeface="Open Sauce Heavy"/>
                <a:cs typeface="Open Sauce Heavy"/>
                <a:sym typeface="Open Sauce Heavy"/>
              </a:rPr>
              <a:t>3</a:t>
            </a:r>
          </a:p>
          <a:p>
            <a:pPr algn="r">
              <a:lnSpc>
                <a:spcPts val="4753"/>
              </a:lnSpc>
            </a:pPr>
            <a:r>
              <a:rPr lang="en-US" sz="2160" b="true">
                <a:solidFill>
                  <a:srgbClr val="226B88"/>
                </a:solidFill>
                <a:latin typeface="Open Sauce Heavy"/>
                <a:ea typeface="Open Sauce Heavy"/>
                <a:cs typeface="Open Sauce Heavy"/>
                <a:sym typeface="Open Sauce Heavy"/>
              </a:rPr>
              <a:t>4</a:t>
            </a:r>
          </a:p>
          <a:p>
            <a:pPr algn="r">
              <a:lnSpc>
                <a:spcPts val="4753"/>
              </a:lnSpc>
            </a:pPr>
            <a:r>
              <a:rPr lang="en-US" sz="2160" b="true">
                <a:solidFill>
                  <a:srgbClr val="226B88"/>
                </a:solidFill>
                <a:latin typeface="Open Sauce Heavy"/>
                <a:ea typeface="Open Sauce Heavy"/>
                <a:cs typeface="Open Sauce Heavy"/>
                <a:sym typeface="Open Sauce Heavy"/>
              </a:rPr>
              <a:t>5</a:t>
            </a:r>
          </a:p>
          <a:p>
            <a:pPr algn="r">
              <a:lnSpc>
                <a:spcPts val="4753"/>
              </a:lnSpc>
            </a:pPr>
            <a:r>
              <a:rPr lang="en-US" sz="2160" b="true">
                <a:solidFill>
                  <a:srgbClr val="226B88"/>
                </a:solidFill>
                <a:latin typeface="Open Sauce Heavy"/>
                <a:ea typeface="Open Sauce Heavy"/>
                <a:cs typeface="Open Sauce Heavy"/>
                <a:sym typeface="Open Sauce Heavy"/>
              </a:rPr>
              <a:t>6</a:t>
            </a:r>
          </a:p>
          <a:p>
            <a:pPr algn="r">
              <a:lnSpc>
                <a:spcPts val="4753"/>
              </a:lnSpc>
            </a:pPr>
            <a:r>
              <a:rPr lang="en-US" sz="2160" b="true">
                <a:solidFill>
                  <a:srgbClr val="226B88"/>
                </a:solidFill>
                <a:latin typeface="Open Sauce Heavy"/>
                <a:ea typeface="Open Sauce Heavy"/>
                <a:cs typeface="Open Sauce Heavy"/>
                <a:sym typeface="Open Sauce Heavy"/>
              </a:rPr>
              <a:t>7</a:t>
            </a:r>
          </a:p>
          <a:p>
            <a:pPr algn="r">
              <a:lnSpc>
                <a:spcPts val="4753"/>
              </a:lnSpc>
            </a:pPr>
            <a:r>
              <a:rPr lang="en-US" sz="2160" b="true">
                <a:solidFill>
                  <a:srgbClr val="226B88"/>
                </a:solidFill>
                <a:latin typeface="Open Sauce Heavy"/>
                <a:ea typeface="Open Sauce Heavy"/>
                <a:cs typeface="Open Sauce Heavy"/>
                <a:sym typeface="Open Sauce Heavy"/>
              </a:rPr>
              <a:t>8</a:t>
            </a:r>
          </a:p>
        </p:txBody>
      </p:sp>
      <p:sp>
        <p:nvSpPr>
          <p:cNvPr name="Freeform 5" id="5"/>
          <p:cNvSpPr/>
          <p:nvPr/>
        </p:nvSpPr>
        <p:spPr>
          <a:xfrm flipH="false" flipV="false" rot="0">
            <a:off x="462000" y="2561129"/>
            <a:ext cx="588000" cy="588000"/>
          </a:xfrm>
          <a:custGeom>
            <a:avLst/>
            <a:gdLst/>
            <a:ahLst/>
            <a:cxnLst/>
            <a:rect r="r" b="b" t="t" l="l"/>
            <a:pathLst>
              <a:path h="588000" w="588000">
                <a:moveTo>
                  <a:pt x="0" y="0"/>
                </a:moveTo>
                <a:lnTo>
                  <a:pt x="588000" y="0"/>
                </a:lnTo>
                <a:lnTo>
                  <a:pt x="588000" y="588000"/>
                </a:lnTo>
                <a:lnTo>
                  <a:pt x="0" y="588000"/>
                </a:lnTo>
                <a:lnTo>
                  <a:pt x="0" y="0"/>
                </a:lnTo>
                <a:close/>
              </a:path>
            </a:pathLst>
          </a:custGeom>
          <a:blipFill>
            <a:blip r:embed="rId2">
              <a:extLst>
                <a:ext uri="{96DAC541-7B7A-43D3-8B79-37D633B846F1}">
                  <asvg:svgBlip xmlns:asvg="http://schemas.microsoft.com/office/drawing/2016/SVG/main" r:embed="rId3"/>
                </a:ext>
              </a:extLst>
            </a:blip>
            <a:stretch>
              <a:fillRect l="0" t="0" r="0" b="0"/>
            </a:stretch>
          </a:blipFill>
        </p:spPr>
      </p:sp>
      <p:grpSp>
        <p:nvGrpSpPr>
          <p:cNvPr name="Group 6" id="6"/>
          <p:cNvGrpSpPr/>
          <p:nvPr/>
        </p:nvGrpSpPr>
        <p:grpSpPr>
          <a:xfrm rot="0">
            <a:off x="360000" y="10151025"/>
            <a:ext cx="6840000" cy="142875"/>
            <a:chOff x="0" y="0"/>
            <a:chExt cx="9120000" cy="190500"/>
          </a:xfrm>
        </p:grpSpPr>
        <p:sp>
          <p:nvSpPr>
            <p:cNvPr name="TextBox 7" id="7"/>
            <p:cNvSpPr txBox="true"/>
            <p:nvPr/>
          </p:nvSpPr>
          <p:spPr>
            <a:xfrm rot="0">
              <a:off x="0" y="0"/>
              <a:ext cx="1892756" cy="190500"/>
            </a:xfrm>
            <a:prstGeom prst="rect">
              <a:avLst/>
            </a:prstGeom>
          </p:spPr>
          <p:txBody>
            <a:bodyPr anchor="t" rtlCol="false" tIns="0" lIns="0" bIns="0" rIns="0">
              <a:spAutoFit/>
            </a:bodyPr>
            <a:lstStyle/>
            <a:p>
              <a:pPr algn="l">
                <a:lnSpc>
                  <a:spcPts val="1199"/>
                </a:lnSpc>
              </a:pPr>
              <a:r>
                <a:rPr lang="en-US" sz="999">
                  <a:solidFill>
                    <a:srgbClr val="226B88"/>
                  </a:solidFill>
                  <a:latin typeface="Open Sauce"/>
                  <a:ea typeface="Open Sauce"/>
                  <a:cs typeface="Open Sauce"/>
                  <a:sym typeface="Open Sauce"/>
                </a:rPr>
                <a:t>CYBS INNOVATIONS</a:t>
              </a:r>
            </a:p>
          </p:txBody>
        </p:sp>
        <p:sp>
          <p:nvSpPr>
            <p:cNvPr name="TextBox 8" id="8"/>
            <p:cNvSpPr txBox="true"/>
            <p:nvPr/>
          </p:nvSpPr>
          <p:spPr>
            <a:xfrm rot="0">
              <a:off x="6439352" y="0"/>
              <a:ext cx="2680648" cy="190500"/>
            </a:xfrm>
            <a:prstGeom prst="rect">
              <a:avLst/>
            </a:prstGeom>
          </p:spPr>
          <p:txBody>
            <a:bodyPr anchor="t" rtlCol="false" tIns="0" lIns="0" bIns="0" rIns="0">
              <a:spAutoFit/>
            </a:bodyPr>
            <a:lstStyle/>
            <a:p>
              <a:pPr algn="r">
                <a:lnSpc>
                  <a:spcPts val="1199"/>
                </a:lnSpc>
              </a:pPr>
              <a:r>
                <a:rPr lang="en-US" b="true" sz="999">
                  <a:solidFill>
                    <a:srgbClr val="226B88"/>
                  </a:solidFill>
                  <a:latin typeface="Open Sauce Bold"/>
                  <a:ea typeface="Open Sauce Bold"/>
                  <a:cs typeface="Open Sauce Bold"/>
                  <a:sym typeface="Open Sauce Bold"/>
                </a:rPr>
                <a:t>IT CONSULTANCY</a:t>
              </a:r>
            </a:p>
          </p:txBody>
        </p:sp>
      </p:grpSp>
    </p:spTree>
  </p:cSld>
  <p:clrMapOvr>
    <a:masterClrMapping/>
  </p:clrMapOvr>
</p:sld>
</file>

<file path=ppt/slides/slide3.xml><?xml version="1.0" encoding="utf-8"?>
<p:sld xmlns:p="http://schemas.openxmlformats.org/presentationml/2006/main" xmlns:a="http://schemas.openxmlformats.org/drawingml/2006/main" xmlns:r="http://schemas.openxmlformats.org/officeDocument/2006/relationships">
  <p:cSld>
    <p:bg>
      <p:bgPr>
        <a:solidFill>
          <a:srgbClr val="5CAFC0"/>
        </a:solidFill>
      </p:bgPr>
    </p:bg>
    <p:spTree>
      <p:nvGrpSpPr>
        <p:cNvPr id="1" name=""/>
        <p:cNvGrpSpPr/>
        <p:nvPr/>
      </p:nvGrpSpPr>
      <p:grpSpPr>
        <a:xfrm>
          <a:off x="0" y="0"/>
          <a:ext cx="0" cy="0"/>
          <a:chOff x="0" y="0"/>
          <a:chExt cx="0" cy="0"/>
        </a:xfrm>
      </p:grpSpPr>
      <p:grpSp>
        <p:nvGrpSpPr>
          <p:cNvPr name="Group 2" id="2"/>
          <p:cNvGrpSpPr/>
          <p:nvPr/>
        </p:nvGrpSpPr>
        <p:grpSpPr>
          <a:xfrm rot="0">
            <a:off x="-206153" y="-209552"/>
            <a:ext cx="7958153" cy="7036791"/>
            <a:chOff x="0" y="0"/>
            <a:chExt cx="2852022" cy="2521827"/>
          </a:xfrm>
        </p:grpSpPr>
        <p:sp>
          <p:nvSpPr>
            <p:cNvPr name="Freeform 3" id="3"/>
            <p:cNvSpPr/>
            <p:nvPr/>
          </p:nvSpPr>
          <p:spPr>
            <a:xfrm flipH="false" flipV="false" rot="0">
              <a:off x="0" y="0"/>
              <a:ext cx="2852022" cy="2521827"/>
            </a:xfrm>
            <a:custGeom>
              <a:avLst/>
              <a:gdLst/>
              <a:ahLst/>
              <a:cxnLst/>
              <a:rect r="r" b="b" t="t" l="l"/>
              <a:pathLst>
                <a:path h="2521827" w="2852022">
                  <a:moveTo>
                    <a:pt x="0" y="0"/>
                  </a:moveTo>
                  <a:lnTo>
                    <a:pt x="2852022" y="0"/>
                  </a:lnTo>
                  <a:lnTo>
                    <a:pt x="2852022" y="2521827"/>
                  </a:lnTo>
                  <a:lnTo>
                    <a:pt x="0" y="2521827"/>
                  </a:lnTo>
                  <a:close/>
                </a:path>
              </a:pathLst>
            </a:custGeom>
            <a:solidFill>
              <a:srgbClr val="226B88"/>
            </a:solidFill>
          </p:spPr>
        </p:sp>
        <p:sp>
          <p:nvSpPr>
            <p:cNvPr name="TextBox 4" id="4"/>
            <p:cNvSpPr txBox="true"/>
            <p:nvPr/>
          </p:nvSpPr>
          <p:spPr>
            <a:xfrm>
              <a:off x="0" y="-161925"/>
              <a:ext cx="2852022" cy="2683752"/>
            </a:xfrm>
            <a:prstGeom prst="rect">
              <a:avLst/>
            </a:prstGeom>
          </p:spPr>
          <p:txBody>
            <a:bodyPr anchor="ctr" rtlCol="false" tIns="50800" lIns="50800" bIns="50800" rIns="50800"/>
            <a:lstStyle/>
            <a:p>
              <a:pPr algn="ctr">
                <a:lnSpc>
                  <a:spcPts val="3519"/>
                </a:lnSpc>
              </a:pPr>
            </a:p>
          </p:txBody>
        </p:sp>
      </p:grpSp>
      <p:sp>
        <p:nvSpPr>
          <p:cNvPr name="Freeform 5" id="5"/>
          <p:cNvSpPr/>
          <p:nvPr/>
        </p:nvSpPr>
        <p:spPr>
          <a:xfrm flipH="false" flipV="false" rot="0">
            <a:off x="762000" y="2631003"/>
            <a:ext cx="372000" cy="372000"/>
          </a:xfrm>
          <a:custGeom>
            <a:avLst/>
            <a:gdLst/>
            <a:ahLst/>
            <a:cxnLst/>
            <a:rect r="r" b="b" t="t" l="l"/>
            <a:pathLst>
              <a:path h="372000" w="372000">
                <a:moveTo>
                  <a:pt x="0" y="0"/>
                </a:moveTo>
                <a:lnTo>
                  <a:pt x="372000" y="0"/>
                </a:lnTo>
                <a:lnTo>
                  <a:pt x="372000" y="372000"/>
                </a:lnTo>
                <a:lnTo>
                  <a:pt x="0" y="372000"/>
                </a:lnTo>
                <a:lnTo>
                  <a:pt x="0" y="0"/>
                </a:lnTo>
                <a:close/>
              </a:path>
            </a:pathLst>
          </a:custGeom>
          <a:blipFill>
            <a:blip r:embed="rId2">
              <a:extLst>
                <a:ext uri="{96DAC541-7B7A-43D3-8B79-37D633B846F1}">
                  <asvg:svgBlip xmlns:asvg="http://schemas.microsoft.com/office/drawing/2016/SVG/main" r:embed="rId3"/>
                </a:ext>
              </a:extLst>
            </a:blip>
            <a:stretch>
              <a:fillRect l="0" t="0" r="0" b="0"/>
            </a:stretch>
          </a:blipFill>
        </p:spPr>
      </p:sp>
      <p:grpSp>
        <p:nvGrpSpPr>
          <p:cNvPr name="Group 6" id="6"/>
          <p:cNvGrpSpPr/>
          <p:nvPr/>
        </p:nvGrpSpPr>
        <p:grpSpPr>
          <a:xfrm rot="0">
            <a:off x="3672000" y="2631003"/>
            <a:ext cx="3132000" cy="3855600"/>
            <a:chOff x="0" y="0"/>
            <a:chExt cx="660258" cy="812800"/>
          </a:xfrm>
        </p:grpSpPr>
        <p:sp>
          <p:nvSpPr>
            <p:cNvPr name="Freeform 7" id="7"/>
            <p:cNvSpPr/>
            <p:nvPr/>
          </p:nvSpPr>
          <p:spPr>
            <a:xfrm flipH="false" flipV="false" rot="0">
              <a:off x="0" y="0"/>
              <a:ext cx="660258" cy="812800"/>
            </a:xfrm>
            <a:custGeom>
              <a:avLst/>
              <a:gdLst/>
              <a:ahLst/>
              <a:cxnLst/>
              <a:rect r="r" b="b" t="t" l="l"/>
              <a:pathLst>
                <a:path h="812800" w="660258">
                  <a:moveTo>
                    <a:pt x="0" y="0"/>
                  </a:moveTo>
                  <a:lnTo>
                    <a:pt x="660258" y="0"/>
                  </a:lnTo>
                  <a:lnTo>
                    <a:pt x="660258" y="812800"/>
                  </a:lnTo>
                  <a:lnTo>
                    <a:pt x="0" y="812800"/>
                  </a:lnTo>
                  <a:close/>
                </a:path>
              </a:pathLst>
            </a:custGeom>
            <a:blipFill>
              <a:blip r:embed="rId4"/>
              <a:stretch>
                <a:fillRect l="-42385" t="0" r="-42385" b="0"/>
              </a:stretch>
            </a:blipFill>
          </p:spPr>
        </p:sp>
      </p:grpSp>
      <p:sp>
        <p:nvSpPr>
          <p:cNvPr name="TextBox 8" id="8"/>
          <p:cNvSpPr txBox="true"/>
          <p:nvPr/>
        </p:nvSpPr>
        <p:spPr>
          <a:xfrm rot="0">
            <a:off x="756000" y="841725"/>
            <a:ext cx="6048000" cy="645795"/>
          </a:xfrm>
          <a:prstGeom prst="rect">
            <a:avLst/>
          </a:prstGeom>
        </p:spPr>
        <p:txBody>
          <a:bodyPr anchor="t" rtlCol="false" tIns="0" lIns="0" bIns="0" rIns="0">
            <a:spAutoFit/>
          </a:bodyPr>
          <a:lstStyle/>
          <a:p>
            <a:pPr algn="l" marL="0" indent="0" lvl="0">
              <a:lnSpc>
                <a:spcPts val="4800"/>
              </a:lnSpc>
              <a:spcBef>
                <a:spcPct val="0"/>
              </a:spcBef>
            </a:pPr>
            <a:r>
              <a:rPr lang="en-US" sz="4800" strike="noStrike" u="none">
                <a:solidFill>
                  <a:srgbClr val="F5FDE5"/>
                </a:solidFill>
                <a:latin typeface="Roca One"/>
                <a:ea typeface="Roca One"/>
                <a:cs typeface="Roca One"/>
                <a:sym typeface="Roca One"/>
              </a:rPr>
              <a:t>Introduction</a:t>
            </a:r>
          </a:p>
        </p:txBody>
      </p:sp>
      <p:sp>
        <p:nvSpPr>
          <p:cNvPr name="TextBox 9" id="9"/>
          <p:cNvSpPr txBox="true"/>
          <p:nvPr/>
        </p:nvSpPr>
        <p:spPr>
          <a:xfrm rot="0">
            <a:off x="762000" y="3272232"/>
            <a:ext cx="2538000" cy="3024505"/>
          </a:xfrm>
          <a:prstGeom prst="rect">
            <a:avLst/>
          </a:prstGeom>
        </p:spPr>
        <p:txBody>
          <a:bodyPr anchor="t" rtlCol="false" tIns="0" lIns="0" bIns="0" rIns="0">
            <a:spAutoFit/>
          </a:bodyPr>
          <a:lstStyle/>
          <a:p>
            <a:pPr algn="l">
              <a:lnSpc>
                <a:spcPts val="2240"/>
              </a:lnSpc>
            </a:pPr>
            <a:r>
              <a:rPr lang="en-US" sz="1400">
                <a:solidFill>
                  <a:srgbClr val="F5FDE5"/>
                </a:solidFill>
                <a:latin typeface="Open Sauce"/>
                <a:ea typeface="Open Sauce"/>
                <a:cs typeface="Open Sauce"/>
                <a:sym typeface="Open Sauce"/>
              </a:rPr>
              <a:t>In today’s fast-paced digital world, businesses need reliable and innovative IT solutions to stay ahead of the competition. At Cybs Innovations, we provide expert IT consultancy services to help businesses harness the power of technology for growth, efficiency, and success.</a:t>
            </a:r>
          </a:p>
        </p:txBody>
      </p:sp>
      <p:sp>
        <p:nvSpPr>
          <p:cNvPr name="TextBox 10" id="10"/>
          <p:cNvSpPr txBox="true"/>
          <p:nvPr/>
        </p:nvSpPr>
        <p:spPr>
          <a:xfrm rot="0">
            <a:off x="756000" y="7436460"/>
            <a:ext cx="6072000" cy="2129790"/>
          </a:xfrm>
          <a:prstGeom prst="rect">
            <a:avLst/>
          </a:prstGeom>
        </p:spPr>
        <p:txBody>
          <a:bodyPr anchor="t" rtlCol="false" tIns="0" lIns="0" bIns="0" rIns="0">
            <a:spAutoFit/>
          </a:bodyPr>
          <a:lstStyle/>
          <a:p>
            <a:pPr algn="l">
              <a:lnSpc>
                <a:spcPts val="1920"/>
              </a:lnSpc>
            </a:pPr>
            <a:r>
              <a:rPr lang="en-US" sz="1200">
                <a:solidFill>
                  <a:srgbClr val="F5FDE5"/>
                </a:solidFill>
                <a:latin typeface="Open Sauce"/>
                <a:ea typeface="Open Sauce"/>
                <a:cs typeface="Open Sauce"/>
                <a:sym typeface="Open Sauce"/>
              </a:rPr>
              <a:t>Whether you are a startup, a growing business, or an established enterprise, we offer tailored IT solutions to meet your specific needs.</a:t>
            </a:r>
          </a:p>
          <a:p>
            <a:pPr algn="l" marL="0" indent="0" lvl="0">
              <a:lnSpc>
                <a:spcPts val="1920"/>
              </a:lnSpc>
              <a:spcBef>
                <a:spcPct val="0"/>
              </a:spcBef>
            </a:pPr>
          </a:p>
          <a:p>
            <a:pPr algn="l" marL="0" indent="0" lvl="0">
              <a:lnSpc>
                <a:spcPts val="1920"/>
              </a:lnSpc>
              <a:spcBef>
                <a:spcPct val="0"/>
              </a:spcBef>
            </a:pPr>
            <a:r>
              <a:rPr lang="en-US" sz="1200" strike="noStrike" u="none">
                <a:solidFill>
                  <a:srgbClr val="F5FDE5"/>
                </a:solidFill>
                <a:latin typeface="Open Sauce"/>
                <a:ea typeface="Open Sauce"/>
                <a:cs typeface="Open Sauce"/>
                <a:sym typeface="Open Sauce"/>
              </a:rPr>
              <a:t>Technology is evolving at a rapid pace, and businesses must adapt to new challenges and opportunities. Our team of dedicated IT professionals understands the complexities of the digital landscape and works closely with clients to develop strategies that enhance productivity, security, and overall business performance. With Cybs Innovations as your IT partner, you can navigate the technological landscape with confidence and ease.</a:t>
            </a:r>
          </a:p>
        </p:txBody>
      </p:sp>
      <p:grpSp>
        <p:nvGrpSpPr>
          <p:cNvPr name="Group 11" id="11"/>
          <p:cNvGrpSpPr/>
          <p:nvPr/>
        </p:nvGrpSpPr>
        <p:grpSpPr>
          <a:xfrm rot="0">
            <a:off x="360000" y="10151025"/>
            <a:ext cx="6840000" cy="142875"/>
            <a:chOff x="0" y="0"/>
            <a:chExt cx="9120000" cy="190500"/>
          </a:xfrm>
        </p:grpSpPr>
        <p:sp>
          <p:nvSpPr>
            <p:cNvPr name="TextBox 12" id="12"/>
            <p:cNvSpPr txBox="true"/>
            <p:nvPr/>
          </p:nvSpPr>
          <p:spPr>
            <a:xfrm rot="0">
              <a:off x="0" y="0"/>
              <a:ext cx="1892756" cy="190500"/>
            </a:xfrm>
            <a:prstGeom prst="rect">
              <a:avLst/>
            </a:prstGeom>
          </p:spPr>
          <p:txBody>
            <a:bodyPr anchor="t" rtlCol="false" tIns="0" lIns="0" bIns="0" rIns="0">
              <a:spAutoFit/>
            </a:bodyPr>
            <a:lstStyle/>
            <a:p>
              <a:pPr algn="l">
                <a:lnSpc>
                  <a:spcPts val="1199"/>
                </a:lnSpc>
              </a:pPr>
              <a:r>
                <a:rPr lang="en-US" sz="999" b="true">
                  <a:solidFill>
                    <a:srgbClr val="226B88"/>
                  </a:solidFill>
                  <a:latin typeface="Open Sauce Bold"/>
                  <a:ea typeface="Open Sauce Bold"/>
                  <a:cs typeface="Open Sauce Bold"/>
                  <a:sym typeface="Open Sauce Bold"/>
                </a:rPr>
                <a:t>CYBS INNOVATIONS</a:t>
              </a:r>
            </a:p>
          </p:txBody>
        </p:sp>
        <p:sp>
          <p:nvSpPr>
            <p:cNvPr name="TextBox 13" id="13"/>
            <p:cNvSpPr txBox="true"/>
            <p:nvPr/>
          </p:nvSpPr>
          <p:spPr>
            <a:xfrm rot="0">
              <a:off x="6439352" y="0"/>
              <a:ext cx="2680648" cy="190500"/>
            </a:xfrm>
            <a:prstGeom prst="rect">
              <a:avLst/>
            </a:prstGeom>
          </p:spPr>
          <p:txBody>
            <a:bodyPr anchor="t" rtlCol="false" tIns="0" lIns="0" bIns="0" rIns="0">
              <a:spAutoFit/>
            </a:bodyPr>
            <a:lstStyle/>
            <a:p>
              <a:pPr algn="r">
                <a:lnSpc>
                  <a:spcPts val="1199"/>
                </a:lnSpc>
              </a:pPr>
              <a:r>
                <a:rPr lang="en-US" b="true" sz="999">
                  <a:solidFill>
                    <a:srgbClr val="226B88"/>
                  </a:solidFill>
                  <a:latin typeface="Open Sauce Bold"/>
                  <a:ea typeface="Open Sauce Bold"/>
                  <a:cs typeface="Open Sauce Bold"/>
                  <a:sym typeface="Open Sauce Bold"/>
                </a:rPr>
                <a:t>IT CONSULTANCY</a:t>
              </a:r>
            </a:p>
          </p:txBody>
        </p:sp>
      </p:grpSp>
    </p:spTree>
  </p:cSld>
  <p:clrMapOvr>
    <a:masterClrMapping/>
  </p:clrMapOvr>
</p:sld>
</file>

<file path=ppt/slides/slide4.xml><?xml version="1.0" encoding="utf-8"?>
<p:sld xmlns:p="http://schemas.openxmlformats.org/presentationml/2006/main" xmlns:a="http://schemas.openxmlformats.org/drawingml/2006/main" xmlns:r="http://schemas.openxmlformats.org/officeDocument/2006/relationships">
  <p:cSld>
    <p:bg>
      <p:bgPr>
        <a:solidFill>
          <a:srgbClr val="F0F0F0"/>
        </a:solidFill>
      </p:bgPr>
    </p:bg>
    <p:spTree>
      <p:nvGrpSpPr>
        <p:cNvPr id="1" name=""/>
        <p:cNvGrpSpPr/>
        <p:nvPr/>
      </p:nvGrpSpPr>
      <p:grpSpPr>
        <a:xfrm>
          <a:off x="0" y="0"/>
          <a:ext cx="0" cy="0"/>
          <a:chOff x="0" y="0"/>
          <a:chExt cx="0" cy="0"/>
        </a:xfrm>
      </p:grpSpPr>
      <p:grpSp>
        <p:nvGrpSpPr>
          <p:cNvPr name="Group 2" id="2"/>
          <p:cNvGrpSpPr/>
          <p:nvPr/>
        </p:nvGrpSpPr>
        <p:grpSpPr>
          <a:xfrm rot="0">
            <a:off x="1071410" y="2580794"/>
            <a:ext cx="1143809" cy="459718"/>
            <a:chOff x="0" y="0"/>
            <a:chExt cx="2022302" cy="812800"/>
          </a:xfrm>
        </p:grpSpPr>
        <p:sp>
          <p:nvSpPr>
            <p:cNvPr name="Freeform 3" id="3"/>
            <p:cNvSpPr/>
            <p:nvPr/>
          </p:nvSpPr>
          <p:spPr>
            <a:xfrm flipH="false" flipV="false" rot="0">
              <a:off x="0" y="0"/>
              <a:ext cx="2022302" cy="812800"/>
            </a:xfrm>
            <a:custGeom>
              <a:avLst/>
              <a:gdLst/>
              <a:ahLst/>
              <a:cxnLst/>
              <a:rect r="r" b="b" t="t" l="l"/>
              <a:pathLst>
                <a:path h="812800" w="2022302">
                  <a:moveTo>
                    <a:pt x="108297" y="0"/>
                  </a:moveTo>
                  <a:lnTo>
                    <a:pt x="1914005" y="0"/>
                  </a:lnTo>
                  <a:cubicBezTo>
                    <a:pt x="1973816" y="0"/>
                    <a:pt x="2022302" y="48486"/>
                    <a:pt x="2022302" y="108297"/>
                  </a:cubicBezTo>
                  <a:lnTo>
                    <a:pt x="2022302" y="704503"/>
                  </a:lnTo>
                  <a:cubicBezTo>
                    <a:pt x="2022302" y="764314"/>
                    <a:pt x="1973816" y="812800"/>
                    <a:pt x="1914005" y="812800"/>
                  </a:cubicBezTo>
                  <a:lnTo>
                    <a:pt x="108297" y="812800"/>
                  </a:lnTo>
                  <a:cubicBezTo>
                    <a:pt x="48486" y="812800"/>
                    <a:pt x="0" y="764314"/>
                    <a:pt x="0" y="704503"/>
                  </a:cubicBezTo>
                  <a:lnTo>
                    <a:pt x="0" y="108297"/>
                  </a:lnTo>
                  <a:cubicBezTo>
                    <a:pt x="0" y="48486"/>
                    <a:pt x="48486" y="0"/>
                    <a:pt x="108297" y="0"/>
                  </a:cubicBezTo>
                  <a:close/>
                </a:path>
              </a:pathLst>
            </a:custGeom>
            <a:solidFill>
              <a:srgbClr val="226B88"/>
            </a:solidFill>
          </p:spPr>
        </p:sp>
        <p:sp>
          <p:nvSpPr>
            <p:cNvPr name="TextBox 4" id="4"/>
            <p:cNvSpPr txBox="true"/>
            <p:nvPr/>
          </p:nvSpPr>
          <p:spPr>
            <a:xfrm>
              <a:off x="0" y="-161925"/>
              <a:ext cx="2022302" cy="974725"/>
            </a:xfrm>
            <a:prstGeom prst="rect">
              <a:avLst/>
            </a:prstGeom>
          </p:spPr>
          <p:txBody>
            <a:bodyPr anchor="ctr" rtlCol="false" tIns="50800" lIns="50800" bIns="50800" rIns="50800"/>
            <a:lstStyle/>
            <a:p>
              <a:pPr algn="ctr">
                <a:lnSpc>
                  <a:spcPts val="3519"/>
                </a:lnSpc>
              </a:pPr>
            </a:p>
          </p:txBody>
        </p:sp>
      </p:grpSp>
      <p:sp>
        <p:nvSpPr>
          <p:cNvPr name="TextBox 5" id="5"/>
          <p:cNvSpPr txBox="true"/>
          <p:nvPr/>
        </p:nvSpPr>
        <p:spPr>
          <a:xfrm rot="0">
            <a:off x="776116" y="841725"/>
            <a:ext cx="6051884" cy="1255395"/>
          </a:xfrm>
          <a:prstGeom prst="rect">
            <a:avLst/>
          </a:prstGeom>
        </p:spPr>
        <p:txBody>
          <a:bodyPr anchor="t" rtlCol="false" tIns="0" lIns="0" bIns="0" rIns="0">
            <a:spAutoFit/>
          </a:bodyPr>
          <a:lstStyle/>
          <a:p>
            <a:pPr algn="l" marL="0" indent="0" lvl="0">
              <a:lnSpc>
                <a:spcPts val="4800"/>
              </a:lnSpc>
              <a:spcBef>
                <a:spcPct val="0"/>
              </a:spcBef>
            </a:pPr>
            <a:r>
              <a:rPr lang="en-US" sz="4800">
                <a:solidFill>
                  <a:srgbClr val="226B88"/>
                </a:solidFill>
                <a:latin typeface="Roca One"/>
                <a:ea typeface="Roca One"/>
                <a:cs typeface="Roca One"/>
                <a:sym typeface="Roca One"/>
              </a:rPr>
              <a:t>Why Choose Cybs Innovations?</a:t>
            </a:r>
          </a:p>
        </p:txBody>
      </p:sp>
      <p:sp>
        <p:nvSpPr>
          <p:cNvPr name="TextBox 6" id="6"/>
          <p:cNvSpPr txBox="true"/>
          <p:nvPr/>
        </p:nvSpPr>
        <p:spPr>
          <a:xfrm rot="0">
            <a:off x="2646900" y="2634441"/>
            <a:ext cx="3593100" cy="266700"/>
          </a:xfrm>
          <a:prstGeom prst="rect">
            <a:avLst/>
          </a:prstGeom>
        </p:spPr>
        <p:txBody>
          <a:bodyPr anchor="t" rtlCol="false" tIns="0" lIns="0" bIns="0" rIns="0">
            <a:spAutoFit/>
          </a:bodyPr>
          <a:lstStyle/>
          <a:p>
            <a:pPr algn="l" marL="0" indent="0" lvl="0">
              <a:lnSpc>
                <a:spcPts val="2160"/>
              </a:lnSpc>
              <a:spcBef>
                <a:spcPct val="0"/>
              </a:spcBef>
            </a:pPr>
            <a:r>
              <a:rPr lang="en-US" b="true" sz="1800">
                <a:solidFill>
                  <a:srgbClr val="226B88"/>
                </a:solidFill>
                <a:latin typeface="Open Sauce Bold"/>
                <a:ea typeface="Open Sauce Bold"/>
                <a:cs typeface="Open Sauce Bold"/>
                <a:sym typeface="Open Sauce Bold"/>
              </a:rPr>
              <a:t>Expert Guidance</a:t>
            </a:r>
          </a:p>
        </p:txBody>
      </p:sp>
      <p:sp>
        <p:nvSpPr>
          <p:cNvPr name="TextBox 7" id="7"/>
          <p:cNvSpPr txBox="true"/>
          <p:nvPr/>
        </p:nvSpPr>
        <p:spPr>
          <a:xfrm rot="0">
            <a:off x="1198391" y="2691591"/>
            <a:ext cx="889846" cy="209550"/>
          </a:xfrm>
          <a:prstGeom prst="rect">
            <a:avLst/>
          </a:prstGeom>
        </p:spPr>
        <p:txBody>
          <a:bodyPr anchor="t" rtlCol="false" tIns="0" lIns="0" bIns="0" rIns="0">
            <a:spAutoFit/>
          </a:bodyPr>
          <a:lstStyle/>
          <a:p>
            <a:pPr algn="ctr">
              <a:lnSpc>
                <a:spcPts val="1680"/>
              </a:lnSpc>
            </a:pPr>
            <a:r>
              <a:rPr lang="en-US" sz="1400" b="true">
                <a:solidFill>
                  <a:srgbClr val="D9F2A5"/>
                </a:solidFill>
                <a:latin typeface="Open Sauce Medium"/>
                <a:ea typeface="Open Sauce Medium"/>
                <a:cs typeface="Open Sauce Medium"/>
                <a:sym typeface="Open Sauce Medium"/>
              </a:rPr>
              <a:t>1</a:t>
            </a:r>
          </a:p>
        </p:txBody>
      </p:sp>
      <p:sp>
        <p:nvSpPr>
          <p:cNvPr name="TextBox 8" id="8"/>
          <p:cNvSpPr txBox="true"/>
          <p:nvPr/>
        </p:nvSpPr>
        <p:spPr>
          <a:xfrm rot="0">
            <a:off x="2646900" y="2992887"/>
            <a:ext cx="4157100" cy="939165"/>
          </a:xfrm>
          <a:prstGeom prst="rect">
            <a:avLst/>
          </a:prstGeom>
        </p:spPr>
        <p:txBody>
          <a:bodyPr anchor="t" rtlCol="false" tIns="0" lIns="0" bIns="0" rIns="0">
            <a:spAutoFit/>
          </a:bodyPr>
          <a:lstStyle/>
          <a:p>
            <a:pPr algn="l" marL="0" indent="0" lvl="0">
              <a:lnSpc>
                <a:spcPts val="1920"/>
              </a:lnSpc>
              <a:spcBef>
                <a:spcPct val="0"/>
              </a:spcBef>
            </a:pPr>
            <a:r>
              <a:rPr lang="en-US" sz="1200">
                <a:solidFill>
                  <a:srgbClr val="226B88"/>
                </a:solidFill>
                <a:latin typeface="Open Sauce"/>
                <a:ea typeface="Open Sauce"/>
                <a:cs typeface="Open Sauce"/>
                <a:sym typeface="Open Sauce"/>
              </a:rPr>
              <a:t>Our team of skilled IT professionals brings years of experience to offer the best technology strategies and solutions. We stay ahead of industry trends to ensure you receive the most relevant and effective IT solutions.</a:t>
            </a:r>
          </a:p>
        </p:txBody>
      </p:sp>
      <p:sp>
        <p:nvSpPr>
          <p:cNvPr name="Freeform 9" id="9"/>
          <p:cNvSpPr/>
          <p:nvPr/>
        </p:nvSpPr>
        <p:spPr>
          <a:xfrm flipH="true" flipV="false" rot="0">
            <a:off x="6843777" y="-413859"/>
            <a:ext cx="1769936" cy="2681721"/>
          </a:xfrm>
          <a:custGeom>
            <a:avLst/>
            <a:gdLst/>
            <a:ahLst/>
            <a:cxnLst/>
            <a:rect r="r" b="b" t="t" l="l"/>
            <a:pathLst>
              <a:path h="2681721" w="1769936">
                <a:moveTo>
                  <a:pt x="1769936" y="0"/>
                </a:moveTo>
                <a:lnTo>
                  <a:pt x="0" y="0"/>
                </a:lnTo>
                <a:lnTo>
                  <a:pt x="0" y="2681721"/>
                </a:lnTo>
                <a:lnTo>
                  <a:pt x="1769936" y="2681721"/>
                </a:lnTo>
                <a:lnTo>
                  <a:pt x="1769936" y="0"/>
                </a:lnTo>
                <a:close/>
              </a:path>
            </a:pathLst>
          </a:custGeom>
          <a:blipFill>
            <a:blip r:embed="rId2">
              <a:extLst>
                <a:ext uri="{96DAC541-7B7A-43D3-8B79-37D633B846F1}">
                  <asvg:svgBlip xmlns:asvg="http://schemas.microsoft.com/office/drawing/2016/SVG/main" r:embed="rId3"/>
                </a:ext>
              </a:extLst>
            </a:blip>
            <a:stretch>
              <a:fillRect l="0" t="0" r="0" b="0"/>
            </a:stretch>
          </a:blipFill>
          <a:ln cap="sq">
            <a:noFill/>
            <a:prstDash val="solid"/>
            <a:miter/>
          </a:ln>
        </p:spPr>
      </p:sp>
      <p:grpSp>
        <p:nvGrpSpPr>
          <p:cNvPr name="Group 10" id="10"/>
          <p:cNvGrpSpPr/>
          <p:nvPr/>
        </p:nvGrpSpPr>
        <p:grpSpPr>
          <a:xfrm rot="0">
            <a:off x="360000" y="10151025"/>
            <a:ext cx="6840000" cy="142875"/>
            <a:chOff x="0" y="0"/>
            <a:chExt cx="9120000" cy="190500"/>
          </a:xfrm>
        </p:grpSpPr>
        <p:sp>
          <p:nvSpPr>
            <p:cNvPr name="TextBox 11" id="11"/>
            <p:cNvSpPr txBox="true"/>
            <p:nvPr/>
          </p:nvSpPr>
          <p:spPr>
            <a:xfrm rot="0">
              <a:off x="0" y="0"/>
              <a:ext cx="1892756" cy="190500"/>
            </a:xfrm>
            <a:prstGeom prst="rect">
              <a:avLst/>
            </a:prstGeom>
          </p:spPr>
          <p:txBody>
            <a:bodyPr anchor="t" rtlCol="false" tIns="0" lIns="0" bIns="0" rIns="0">
              <a:spAutoFit/>
            </a:bodyPr>
            <a:lstStyle/>
            <a:p>
              <a:pPr algn="l">
                <a:lnSpc>
                  <a:spcPts val="1199"/>
                </a:lnSpc>
              </a:pPr>
              <a:r>
                <a:rPr lang="en-US" sz="999" b="true">
                  <a:solidFill>
                    <a:srgbClr val="226B88"/>
                  </a:solidFill>
                  <a:latin typeface="Open Sauce Bold"/>
                  <a:ea typeface="Open Sauce Bold"/>
                  <a:cs typeface="Open Sauce Bold"/>
                  <a:sym typeface="Open Sauce Bold"/>
                </a:rPr>
                <a:t>CYBS INNOVATIONS</a:t>
              </a:r>
            </a:p>
          </p:txBody>
        </p:sp>
        <p:sp>
          <p:nvSpPr>
            <p:cNvPr name="TextBox 12" id="12"/>
            <p:cNvSpPr txBox="true"/>
            <p:nvPr/>
          </p:nvSpPr>
          <p:spPr>
            <a:xfrm rot="0">
              <a:off x="6439352" y="0"/>
              <a:ext cx="2680648" cy="190500"/>
            </a:xfrm>
            <a:prstGeom prst="rect">
              <a:avLst/>
            </a:prstGeom>
          </p:spPr>
          <p:txBody>
            <a:bodyPr anchor="t" rtlCol="false" tIns="0" lIns="0" bIns="0" rIns="0">
              <a:spAutoFit/>
            </a:bodyPr>
            <a:lstStyle/>
            <a:p>
              <a:pPr algn="r">
                <a:lnSpc>
                  <a:spcPts val="1199"/>
                </a:lnSpc>
              </a:pPr>
              <a:r>
                <a:rPr lang="en-US" b="true" sz="999">
                  <a:solidFill>
                    <a:srgbClr val="226B88"/>
                  </a:solidFill>
                  <a:latin typeface="Open Sauce Bold"/>
                  <a:ea typeface="Open Sauce Bold"/>
                  <a:cs typeface="Open Sauce Bold"/>
                  <a:sym typeface="Open Sauce Bold"/>
                </a:rPr>
                <a:t>IT CONSULTANCY</a:t>
              </a:r>
            </a:p>
          </p:txBody>
        </p:sp>
      </p:grpSp>
      <p:grpSp>
        <p:nvGrpSpPr>
          <p:cNvPr name="Group 13" id="13"/>
          <p:cNvGrpSpPr/>
          <p:nvPr/>
        </p:nvGrpSpPr>
        <p:grpSpPr>
          <a:xfrm rot="0">
            <a:off x="1071410" y="4074927"/>
            <a:ext cx="1143809" cy="459718"/>
            <a:chOff x="0" y="0"/>
            <a:chExt cx="2022302" cy="812800"/>
          </a:xfrm>
        </p:grpSpPr>
        <p:sp>
          <p:nvSpPr>
            <p:cNvPr name="Freeform 14" id="14"/>
            <p:cNvSpPr/>
            <p:nvPr/>
          </p:nvSpPr>
          <p:spPr>
            <a:xfrm flipH="false" flipV="false" rot="0">
              <a:off x="0" y="0"/>
              <a:ext cx="2022302" cy="812800"/>
            </a:xfrm>
            <a:custGeom>
              <a:avLst/>
              <a:gdLst/>
              <a:ahLst/>
              <a:cxnLst/>
              <a:rect r="r" b="b" t="t" l="l"/>
              <a:pathLst>
                <a:path h="812800" w="2022302">
                  <a:moveTo>
                    <a:pt x="108297" y="0"/>
                  </a:moveTo>
                  <a:lnTo>
                    <a:pt x="1914005" y="0"/>
                  </a:lnTo>
                  <a:cubicBezTo>
                    <a:pt x="1973816" y="0"/>
                    <a:pt x="2022302" y="48486"/>
                    <a:pt x="2022302" y="108297"/>
                  </a:cubicBezTo>
                  <a:lnTo>
                    <a:pt x="2022302" y="704503"/>
                  </a:lnTo>
                  <a:cubicBezTo>
                    <a:pt x="2022302" y="764314"/>
                    <a:pt x="1973816" y="812800"/>
                    <a:pt x="1914005" y="812800"/>
                  </a:cubicBezTo>
                  <a:lnTo>
                    <a:pt x="108297" y="812800"/>
                  </a:lnTo>
                  <a:cubicBezTo>
                    <a:pt x="48486" y="812800"/>
                    <a:pt x="0" y="764314"/>
                    <a:pt x="0" y="704503"/>
                  </a:cubicBezTo>
                  <a:lnTo>
                    <a:pt x="0" y="108297"/>
                  </a:lnTo>
                  <a:cubicBezTo>
                    <a:pt x="0" y="48486"/>
                    <a:pt x="48486" y="0"/>
                    <a:pt x="108297" y="0"/>
                  </a:cubicBezTo>
                  <a:close/>
                </a:path>
              </a:pathLst>
            </a:custGeom>
            <a:solidFill>
              <a:srgbClr val="226B88"/>
            </a:solidFill>
          </p:spPr>
        </p:sp>
        <p:sp>
          <p:nvSpPr>
            <p:cNvPr name="TextBox 15" id="15"/>
            <p:cNvSpPr txBox="true"/>
            <p:nvPr/>
          </p:nvSpPr>
          <p:spPr>
            <a:xfrm>
              <a:off x="0" y="-161925"/>
              <a:ext cx="2022302" cy="974725"/>
            </a:xfrm>
            <a:prstGeom prst="rect">
              <a:avLst/>
            </a:prstGeom>
          </p:spPr>
          <p:txBody>
            <a:bodyPr anchor="ctr" rtlCol="false" tIns="50800" lIns="50800" bIns="50800" rIns="50800"/>
            <a:lstStyle/>
            <a:p>
              <a:pPr algn="ctr">
                <a:lnSpc>
                  <a:spcPts val="3519"/>
                </a:lnSpc>
              </a:pPr>
            </a:p>
          </p:txBody>
        </p:sp>
      </p:grpSp>
      <p:sp>
        <p:nvSpPr>
          <p:cNvPr name="TextBox 16" id="16"/>
          <p:cNvSpPr txBox="true"/>
          <p:nvPr/>
        </p:nvSpPr>
        <p:spPr>
          <a:xfrm rot="0">
            <a:off x="2646900" y="4128573"/>
            <a:ext cx="3593100" cy="266700"/>
          </a:xfrm>
          <a:prstGeom prst="rect">
            <a:avLst/>
          </a:prstGeom>
        </p:spPr>
        <p:txBody>
          <a:bodyPr anchor="t" rtlCol="false" tIns="0" lIns="0" bIns="0" rIns="0">
            <a:spAutoFit/>
          </a:bodyPr>
          <a:lstStyle/>
          <a:p>
            <a:pPr algn="l" marL="0" indent="0" lvl="0">
              <a:lnSpc>
                <a:spcPts val="2160"/>
              </a:lnSpc>
              <a:spcBef>
                <a:spcPct val="0"/>
              </a:spcBef>
            </a:pPr>
            <a:r>
              <a:rPr lang="en-US" b="true" sz="1800">
                <a:solidFill>
                  <a:srgbClr val="226B88"/>
                </a:solidFill>
                <a:latin typeface="Open Sauce Bold"/>
                <a:ea typeface="Open Sauce Bold"/>
                <a:cs typeface="Open Sauce Bold"/>
                <a:sym typeface="Open Sauce Bold"/>
              </a:rPr>
              <a:t>Customized Solutions</a:t>
            </a:r>
          </a:p>
        </p:txBody>
      </p:sp>
      <p:sp>
        <p:nvSpPr>
          <p:cNvPr name="TextBox 17" id="17"/>
          <p:cNvSpPr txBox="true"/>
          <p:nvPr/>
        </p:nvSpPr>
        <p:spPr>
          <a:xfrm rot="0">
            <a:off x="1198391" y="4185723"/>
            <a:ext cx="889846" cy="209550"/>
          </a:xfrm>
          <a:prstGeom prst="rect">
            <a:avLst/>
          </a:prstGeom>
        </p:spPr>
        <p:txBody>
          <a:bodyPr anchor="t" rtlCol="false" tIns="0" lIns="0" bIns="0" rIns="0">
            <a:spAutoFit/>
          </a:bodyPr>
          <a:lstStyle/>
          <a:p>
            <a:pPr algn="ctr">
              <a:lnSpc>
                <a:spcPts val="1680"/>
              </a:lnSpc>
            </a:pPr>
            <a:r>
              <a:rPr lang="en-US" sz="1400" b="true">
                <a:solidFill>
                  <a:srgbClr val="D9F2A5"/>
                </a:solidFill>
                <a:latin typeface="Open Sauce Medium"/>
                <a:ea typeface="Open Sauce Medium"/>
                <a:cs typeface="Open Sauce Medium"/>
                <a:sym typeface="Open Sauce Medium"/>
              </a:rPr>
              <a:t>2</a:t>
            </a:r>
          </a:p>
        </p:txBody>
      </p:sp>
      <p:sp>
        <p:nvSpPr>
          <p:cNvPr name="TextBox 18" id="18"/>
          <p:cNvSpPr txBox="true"/>
          <p:nvPr/>
        </p:nvSpPr>
        <p:spPr>
          <a:xfrm rot="0">
            <a:off x="2646900" y="4487019"/>
            <a:ext cx="4157100" cy="939165"/>
          </a:xfrm>
          <a:prstGeom prst="rect">
            <a:avLst/>
          </a:prstGeom>
        </p:spPr>
        <p:txBody>
          <a:bodyPr anchor="t" rtlCol="false" tIns="0" lIns="0" bIns="0" rIns="0">
            <a:spAutoFit/>
          </a:bodyPr>
          <a:lstStyle/>
          <a:p>
            <a:pPr algn="l">
              <a:lnSpc>
                <a:spcPts val="1920"/>
              </a:lnSpc>
              <a:spcBef>
                <a:spcPct val="0"/>
              </a:spcBef>
            </a:pPr>
            <a:r>
              <a:rPr lang="en-US" sz="1200">
                <a:solidFill>
                  <a:srgbClr val="226B88"/>
                </a:solidFill>
                <a:latin typeface="Open Sauce"/>
                <a:ea typeface="Open Sauce"/>
                <a:cs typeface="Open Sauce"/>
                <a:sym typeface="Open Sauce"/>
              </a:rPr>
              <a:t>We understand that every business is unique. We take the time to assess your specific challenges and objectives, delivering IT services tailored to meet your needs.</a:t>
            </a:r>
          </a:p>
        </p:txBody>
      </p:sp>
      <p:grpSp>
        <p:nvGrpSpPr>
          <p:cNvPr name="Group 19" id="19"/>
          <p:cNvGrpSpPr/>
          <p:nvPr/>
        </p:nvGrpSpPr>
        <p:grpSpPr>
          <a:xfrm rot="0">
            <a:off x="1071410" y="5569059"/>
            <a:ext cx="1143809" cy="459718"/>
            <a:chOff x="0" y="0"/>
            <a:chExt cx="2022302" cy="812800"/>
          </a:xfrm>
        </p:grpSpPr>
        <p:sp>
          <p:nvSpPr>
            <p:cNvPr name="Freeform 20" id="20"/>
            <p:cNvSpPr/>
            <p:nvPr/>
          </p:nvSpPr>
          <p:spPr>
            <a:xfrm flipH="false" flipV="false" rot="0">
              <a:off x="0" y="0"/>
              <a:ext cx="2022302" cy="812800"/>
            </a:xfrm>
            <a:custGeom>
              <a:avLst/>
              <a:gdLst/>
              <a:ahLst/>
              <a:cxnLst/>
              <a:rect r="r" b="b" t="t" l="l"/>
              <a:pathLst>
                <a:path h="812800" w="2022302">
                  <a:moveTo>
                    <a:pt x="108297" y="0"/>
                  </a:moveTo>
                  <a:lnTo>
                    <a:pt x="1914005" y="0"/>
                  </a:lnTo>
                  <a:cubicBezTo>
                    <a:pt x="1973816" y="0"/>
                    <a:pt x="2022302" y="48486"/>
                    <a:pt x="2022302" y="108297"/>
                  </a:cubicBezTo>
                  <a:lnTo>
                    <a:pt x="2022302" y="704503"/>
                  </a:lnTo>
                  <a:cubicBezTo>
                    <a:pt x="2022302" y="764314"/>
                    <a:pt x="1973816" y="812800"/>
                    <a:pt x="1914005" y="812800"/>
                  </a:cubicBezTo>
                  <a:lnTo>
                    <a:pt x="108297" y="812800"/>
                  </a:lnTo>
                  <a:cubicBezTo>
                    <a:pt x="48486" y="812800"/>
                    <a:pt x="0" y="764314"/>
                    <a:pt x="0" y="704503"/>
                  </a:cubicBezTo>
                  <a:lnTo>
                    <a:pt x="0" y="108297"/>
                  </a:lnTo>
                  <a:cubicBezTo>
                    <a:pt x="0" y="48486"/>
                    <a:pt x="48486" y="0"/>
                    <a:pt x="108297" y="0"/>
                  </a:cubicBezTo>
                  <a:close/>
                </a:path>
              </a:pathLst>
            </a:custGeom>
            <a:solidFill>
              <a:srgbClr val="226B88"/>
            </a:solidFill>
          </p:spPr>
        </p:sp>
        <p:sp>
          <p:nvSpPr>
            <p:cNvPr name="TextBox 21" id="21"/>
            <p:cNvSpPr txBox="true"/>
            <p:nvPr/>
          </p:nvSpPr>
          <p:spPr>
            <a:xfrm>
              <a:off x="0" y="-161925"/>
              <a:ext cx="2022302" cy="974725"/>
            </a:xfrm>
            <a:prstGeom prst="rect">
              <a:avLst/>
            </a:prstGeom>
          </p:spPr>
          <p:txBody>
            <a:bodyPr anchor="ctr" rtlCol="false" tIns="50800" lIns="50800" bIns="50800" rIns="50800"/>
            <a:lstStyle/>
            <a:p>
              <a:pPr algn="ctr">
                <a:lnSpc>
                  <a:spcPts val="3519"/>
                </a:lnSpc>
              </a:pPr>
            </a:p>
          </p:txBody>
        </p:sp>
      </p:grpSp>
      <p:sp>
        <p:nvSpPr>
          <p:cNvPr name="TextBox 22" id="22"/>
          <p:cNvSpPr txBox="true"/>
          <p:nvPr/>
        </p:nvSpPr>
        <p:spPr>
          <a:xfrm rot="0">
            <a:off x="2646900" y="5622706"/>
            <a:ext cx="3593100" cy="266700"/>
          </a:xfrm>
          <a:prstGeom prst="rect">
            <a:avLst/>
          </a:prstGeom>
        </p:spPr>
        <p:txBody>
          <a:bodyPr anchor="t" rtlCol="false" tIns="0" lIns="0" bIns="0" rIns="0">
            <a:spAutoFit/>
          </a:bodyPr>
          <a:lstStyle/>
          <a:p>
            <a:pPr algn="l" marL="0" indent="0" lvl="0">
              <a:lnSpc>
                <a:spcPts val="2160"/>
              </a:lnSpc>
              <a:spcBef>
                <a:spcPct val="0"/>
              </a:spcBef>
            </a:pPr>
            <a:r>
              <a:rPr lang="en-US" b="true" sz="1800">
                <a:solidFill>
                  <a:srgbClr val="226B88"/>
                </a:solidFill>
                <a:latin typeface="Open Sauce Bold"/>
                <a:ea typeface="Open Sauce Bold"/>
                <a:cs typeface="Open Sauce Bold"/>
                <a:sym typeface="Open Sauce Bold"/>
              </a:rPr>
              <a:t>Cost-Effective Services</a:t>
            </a:r>
          </a:p>
        </p:txBody>
      </p:sp>
      <p:sp>
        <p:nvSpPr>
          <p:cNvPr name="TextBox 23" id="23"/>
          <p:cNvSpPr txBox="true"/>
          <p:nvPr/>
        </p:nvSpPr>
        <p:spPr>
          <a:xfrm rot="0">
            <a:off x="1198391" y="5679856"/>
            <a:ext cx="889846" cy="209550"/>
          </a:xfrm>
          <a:prstGeom prst="rect">
            <a:avLst/>
          </a:prstGeom>
        </p:spPr>
        <p:txBody>
          <a:bodyPr anchor="t" rtlCol="false" tIns="0" lIns="0" bIns="0" rIns="0">
            <a:spAutoFit/>
          </a:bodyPr>
          <a:lstStyle/>
          <a:p>
            <a:pPr algn="ctr">
              <a:lnSpc>
                <a:spcPts val="1680"/>
              </a:lnSpc>
            </a:pPr>
            <a:r>
              <a:rPr lang="en-US" sz="1400" b="true">
                <a:solidFill>
                  <a:srgbClr val="D9F2A5"/>
                </a:solidFill>
                <a:latin typeface="Open Sauce Medium"/>
                <a:ea typeface="Open Sauce Medium"/>
                <a:cs typeface="Open Sauce Medium"/>
                <a:sym typeface="Open Sauce Medium"/>
              </a:rPr>
              <a:t>3</a:t>
            </a:r>
          </a:p>
        </p:txBody>
      </p:sp>
      <p:sp>
        <p:nvSpPr>
          <p:cNvPr name="TextBox 24" id="24"/>
          <p:cNvSpPr txBox="true"/>
          <p:nvPr/>
        </p:nvSpPr>
        <p:spPr>
          <a:xfrm rot="0">
            <a:off x="2646900" y="5981152"/>
            <a:ext cx="4157100" cy="939165"/>
          </a:xfrm>
          <a:prstGeom prst="rect">
            <a:avLst/>
          </a:prstGeom>
        </p:spPr>
        <p:txBody>
          <a:bodyPr anchor="t" rtlCol="false" tIns="0" lIns="0" bIns="0" rIns="0">
            <a:spAutoFit/>
          </a:bodyPr>
          <a:lstStyle/>
          <a:p>
            <a:pPr algn="l">
              <a:lnSpc>
                <a:spcPts val="1920"/>
              </a:lnSpc>
              <a:spcBef>
                <a:spcPct val="0"/>
              </a:spcBef>
            </a:pPr>
            <a:r>
              <a:rPr lang="en-US" sz="1200">
                <a:solidFill>
                  <a:srgbClr val="226B88"/>
                </a:solidFill>
                <a:latin typeface="Open Sauce"/>
                <a:ea typeface="Open Sauce"/>
                <a:cs typeface="Open Sauce"/>
                <a:sym typeface="Open Sauce"/>
              </a:rPr>
              <a:t>We believe that quality IT solutions should be accessible to all businesses, regardless of size. Our affordable consultancy services ensure that you get maximum value for your investment.</a:t>
            </a:r>
          </a:p>
        </p:txBody>
      </p:sp>
      <p:grpSp>
        <p:nvGrpSpPr>
          <p:cNvPr name="Group 25" id="25"/>
          <p:cNvGrpSpPr/>
          <p:nvPr/>
        </p:nvGrpSpPr>
        <p:grpSpPr>
          <a:xfrm rot="0">
            <a:off x="1071410" y="7063192"/>
            <a:ext cx="1143809" cy="459718"/>
            <a:chOff x="0" y="0"/>
            <a:chExt cx="2022302" cy="812800"/>
          </a:xfrm>
        </p:grpSpPr>
        <p:sp>
          <p:nvSpPr>
            <p:cNvPr name="Freeform 26" id="26"/>
            <p:cNvSpPr/>
            <p:nvPr/>
          </p:nvSpPr>
          <p:spPr>
            <a:xfrm flipH="false" flipV="false" rot="0">
              <a:off x="0" y="0"/>
              <a:ext cx="2022302" cy="812800"/>
            </a:xfrm>
            <a:custGeom>
              <a:avLst/>
              <a:gdLst/>
              <a:ahLst/>
              <a:cxnLst/>
              <a:rect r="r" b="b" t="t" l="l"/>
              <a:pathLst>
                <a:path h="812800" w="2022302">
                  <a:moveTo>
                    <a:pt x="108297" y="0"/>
                  </a:moveTo>
                  <a:lnTo>
                    <a:pt x="1914005" y="0"/>
                  </a:lnTo>
                  <a:cubicBezTo>
                    <a:pt x="1973816" y="0"/>
                    <a:pt x="2022302" y="48486"/>
                    <a:pt x="2022302" y="108297"/>
                  </a:cubicBezTo>
                  <a:lnTo>
                    <a:pt x="2022302" y="704503"/>
                  </a:lnTo>
                  <a:cubicBezTo>
                    <a:pt x="2022302" y="764314"/>
                    <a:pt x="1973816" y="812800"/>
                    <a:pt x="1914005" y="812800"/>
                  </a:cubicBezTo>
                  <a:lnTo>
                    <a:pt x="108297" y="812800"/>
                  </a:lnTo>
                  <a:cubicBezTo>
                    <a:pt x="48486" y="812800"/>
                    <a:pt x="0" y="764314"/>
                    <a:pt x="0" y="704503"/>
                  </a:cubicBezTo>
                  <a:lnTo>
                    <a:pt x="0" y="108297"/>
                  </a:lnTo>
                  <a:cubicBezTo>
                    <a:pt x="0" y="48486"/>
                    <a:pt x="48486" y="0"/>
                    <a:pt x="108297" y="0"/>
                  </a:cubicBezTo>
                  <a:close/>
                </a:path>
              </a:pathLst>
            </a:custGeom>
            <a:solidFill>
              <a:srgbClr val="226B88"/>
            </a:solidFill>
          </p:spPr>
        </p:sp>
        <p:sp>
          <p:nvSpPr>
            <p:cNvPr name="TextBox 27" id="27"/>
            <p:cNvSpPr txBox="true"/>
            <p:nvPr/>
          </p:nvSpPr>
          <p:spPr>
            <a:xfrm>
              <a:off x="0" y="-161925"/>
              <a:ext cx="2022302" cy="974725"/>
            </a:xfrm>
            <a:prstGeom prst="rect">
              <a:avLst/>
            </a:prstGeom>
          </p:spPr>
          <p:txBody>
            <a:bodyPr anchor="ctr" rtlCol="false" tIns="50800" lIns="50800" bIns="50800" rIns="50800"/>
            <a:lstStyle/>
            <a:p>
              <a:pPr algn="ctr">
                <a:lnSpc>
                  <a:spcPts val="3519"/>
                </a:lnSpc>
              </a:pPr>
            </a:p>
          </p:txBody>
        </p:sp>
      </p:grpSp>
      <p:sp>
        <p:nvSpPr>
          <p:cNvPr name="TextBox 28" id="28"/>
          <p:cNvSpPr txBox="true"/>
          <p:nvPr/>
        </p:nvSpPr>
        <p:spPr>
          <a:xfrm rot="0">
            <a:off x="2646900" y="7116838"/>
            <a:ext cx="3593100" cy="266700"/>
          </a:xfrm>
          <a:prstGeom prst="rect">
            <a:avLst/>
          </a:prstGeom>
        </p:spPr>
        <p:txBody>
          <a:bodyPr anchor="t" rtlCol="false" tIns="0" lIns="0" bIns="0" rIns="0">
            <a:spAutoFit/>
          </a:bodyPr>
          <a:lstStyle/>
          <a:p>
            <a:pPr algn="l" marL="0" indent="0" lvl="0">
              <a:lnSpc>
                <a:spcPts val="2160"/>
              </a:lnSpc>
              <a:spcBef>
                <a:spcPct val="0"/>
              </a:spcBef>
            </a:pPr>
            <a:r>
              <a:rPr lang="en-US" b="true" sz="1800">
                <a:solidFill>
                  <a:srgbClr val="226B88"/>
                </a:solidFill>
                <a:latin typeface="Open Sauce Bold"/>
                <a:ea typeface="Open Sauce Bold"/>
                <a:cs typeface="Open Sauce Bold"/>
                <a:sym typeface="Open Sauce Bold"/>
              </a:rPr>
              <a:t>Cutting-Edge Technology</a:t>
            </a:r>
          </a:p>
        </p:txBody>
      </p:sp>
      <p:sp>
        <p:nvSpPr>
          <p:cNvPr name="TextBox 29" id="29"/>
          <p:cNvSpPr txBox="true"/>
          <p:nvPr/>
        </p:nvSpPr>
        <p:spPr>
          <a:xfrm rot="0">
            <a:off x="1198391" y="7173988"/>
            <a:ext cx="889846" cy="209550"/>
          </a:xfrm>
          <a:prstGeom prst="rect">
            <a:avLst/>
          </a:prstGeom>
        </p:spPr>
        <p:txBody>
          <a:bodyPr anchor="t" rtlCol="false" tIns="0" lIns="0" bIns="0" rIns="0">
            <a:spAutoFit/>
          </a:bodyPr>
          <a:lstStyle/>
          <a:p>
            <a:pPr algn="ctr">
              <a:lnSpc>
                <a:spcPts val="1680"/>
              </a:lnSpc>
            </a:pPr>
            <a:r>
              <a:rPr lang="en-US" sz="1400" b="true">
                <a:solidFill>
                  <a:srgbClr val="D9F2A5"/>
                </a:solidFill>
                <a:latin typeface="Open Sauce Medium"/>
                <a:ea typeface="Open Sauce Medium"/>
                <a:cs typeface="Open Sauce Medium"/>
                <a:sym typeface="Open Sauce Medium"/>
              </a:rPr>
              <a:t>4</a:t>
            </a:r>
          </a:p>
        </p:txBody>
      </p:sp>
      <p:sp>
        <p:nvSpPr>
          <p:cNvPr name="TextBox 30" id="30"/>
          <p:cNvSpPr txBox="true"/>
          <p:nvPr/>
        </p:nvSpPr>
        <p:spPr>
          <a:xfrm rot="0">
            <a:off x="2646900" y="7475284"/>
            <a:ext cx="4157100" cy="701040"/>
          </a:xfrm>
          <a:prstGeom prst="rect">
            <a:avLst/>
          </a:prstGeom>
        </p:spPr>
        <p:txBody>
          <a:bodyPr anchor="t" rtlCol="false" tIns="0" lIns="0" bIns="0" rIns="0">
            <a:spAutoFit/>
          </a:bodyPr>
          <a:lstStyle/>
          <a:p>
            <a:pPr algn="l">
              <a:lnSpc>
                <a:spcPts val="1920"/>
              </a:lnSpc>
              <a:spcBef>
                <a:spcPct val="0"/>
              </a:spcBef>
            </a:pPr>
            <a:r>
              <a:rPr lang="en-US" sz="1200">
                <a:solidFill>
                  <a:srgbClr val="226B88"/>
                </a:solidFill>
                <a:latin typeface="Open Sauce"/>
                <a:ea typeface="Open Sauce"/>
                <a:cs typeface="Open Sauce"/>
                <a:sym typeface="Open Sauce"/>
              </a:rPr>
              <a:t>We stay up to date with the latest innovations in IT, ensuring that your business benefits from modern solutions that drive efficiency and success.</a:t>
            </a:r>
          </a:p>
        </p:txBody>
      </p:sp>
      <p:grpSp>
        <p:nvGrpSpPr>
          <p:cNvPr name="Group 31" id="31"/>
          <p:cNvGrpSpPr/>
          <p:nvPr/>
        </p:nvGrpSpPr>
        <p:grpSpPr>
          <a:xfrm rot="0">
            <a:off x="1071410" y="8319199"/>
            <a:ext cx="1143809" cy="459718"/>
            <a:chOff x="0" y="0"/>
            <a:chExt cx="2022302" cy="812800"/>
          </a:xfrm>
        </p:grpSpPr>
        <p:sp>
          <p:nvSpPr>
            <p:cNvPr name="Freeform 32" id="32"/>
            <p:cNvSpPr/>
            <p:nvPr/>
          </p:nvSpPr>
          <p:spPr>
            <a:xfrm flipH="false" flipV="false" rot="0">
              <a:off x="0" y="0"/>
              <a:ext cx="2022302" cy="812800"/>
            </a:xfrm>
            <a:custGeom>
              <a:avLst/>
              <a:gdLst/>
              <a:ahLst/>
              <a:cxnLst/>
              <a:rect r="r" b="b" t="t" l="l"/>
              <a:pathLst>
                <a:path h="812800" w="2022302">
                  <a:moveTo>
                    <a:pt x="108297" y="0"/>
                  </a:moveTo>
                  <a:lnTo>
                    <a:pt x="1914005" y="0"/>
                  </a:lnTo>
                  <a:cubicBezTo>
                    <a:pt x="1973816" y="0"/>
                    <a:pt x="2022302" y="48486"/>
                    <a:pt x="2022302" y="108297"/>
                  </a:cubicBezTo>
                  <a:lnTo>
                    <a:pt x="2022302" y="704503"/>
                  </a:lnTo>
                  <a:cubicBezTo>
                    <a:pt x="2022302" y="764314"/>
                    <a:pt x="1973816" y="812800"/>
                    <a:pt x="1914005" y="812800"/>
                  </a:cubicBezTo>
                  <a:lnTo>
                    <a:pt x="108297" y="812800"/>
                  </a:lnTo>
                  <a:cubicBezTo>
                    <a:pt x="48486" y="812800"/>
                    <a:pt x="0" y="764314"/>
                    <a:pt x="0" y="704503"/>
                  </a:cubicBezTo>
                  <a:lnTo>
                    <a:pt x="0" y="108297"/>
                  </a:lnTo>
                  <a:cubicBezTo>
                    <a:pt x="0" y="48486"/>
                    <a:pt x="48486" y="0"/>
                    <a:pt x="108297" y="0"/>
                  </a:cubicBezTo>
                  <a:close/>
                </a:path>
              </a:pathLst>
            </a:custGeom>
            <a:solidFill>
              <a:srgbClr val="226B88"/>
            </a:solidFill>
          </p:spPr>
        </p:sp>
        <p:sp>
          <p:nvSpPr>
            <p:cNvPr name="TextBox 33" id="33"/>
            <p:cNvSpPr txBox="true"/>
            <p:nvPr/>
          </p:nvSpPr>
          <p:spPr>
            <a:xfrm>
              <a:off x="0" y="-161925"/>
              <a:ext cx="2022302" cy="974725"/>
            </a:xfrm>
            <a:prstGeom prst="rect">
              <a:avLst/>
            </a:prstGeom>
          </p:spPr>
          <p:txBody>
            <a:bodyPr anchor="ctr" rtlCol="false" tIns="50800" lIns="50800" bIns="50800" rIns="50800"/>
            <a:lstStyle/>
            <a:p>
              <a:pPr algn="ctr">
                <a:lnSpc>
                  <a:spcPts val="3519"/>
                </a:lnSpc>
              </a:pPr>
            </a:p>
          </p:txBody>
        </p:sp>
      </p:grpSp>
      <p:sp>
        <p:nvSpPr>
          <p:cNvPr name="TextBox 34" id="34"/>
          <p:cNvSpPr txBox="true"/>
          <p:nvPr/>
        </p:nvSpPr>
        <p:spPr>
          <a:xfrm rot="0">
            <a:off x="2646900" y="8372846"/>
            <a:ext cx="3593100" cy="266700"/>
          </a:xfrm>
          <a:prstGeom prst="rect">
            <a:avLst/>
          </a:prstGeom>
        </p:spPr>
        <p:txBody>
          <a:bodyPr anchor="t" rtlCol="false" tIns="0" lIns="0" bIns="0" rIns="0">
            <a:spAutoFit/>
          </a:bodyPr>
          <a:lstStyle/>
          <a:p>
            <a:pPr algn="l" marL="0" indent="0" lvl="0">
              <a:lnSpc>
                <a:spcPts val="2160"/>
              </a:lnSpc>
              <a:spcBef>
                <a:spcPct val="0"/>
              </a:spcBef>
            </a:pPr>
            <a:r>
              <a:rPr lang="en-US" b="true" sz="1800">
                <a:solidFill>
                  <a:srgbClr val="226B88"/>
                </a:solidFill>
                <a:latin typeface="Open Sauce Bold"/>
                <a:ea typeface="Open Sauce Bold"/>
                <a:cs typeface="Open Sauce Bold"/>
                <a:sym typeface="Open Sauce Bold"/>
              </a:rPr>
              <a:t>Dedicated Support</a:t>
            </a:r>
          </a:p>
        </p:txBody>
      </p:sp>
      <p:sp>
        <p:nvSpPr>
          <p:cNvPr name="TextBox 35" id="35"/>
          <p:cNvSpPr txBox="true"/>
          <p:nvPr/>
        </p:nvSpPr>
        <p:spPr>
          <a:xfrm rot="0">
            <a:off x="1198391" y="8429996"/>
            <a:ext cx="889846" cy="209550"/>
          </a:xfrm>
          <a:prstGeom prst="rect">
            <a:avLst/>
          </a:prstGeom>
        </p:spPr>
        <p:txBody>
          <a:bodyPr anchor="t" rtlCol="false" tIns="0" lIns="0" bIns="0" rIns="0">
            <a:spAutoFit/>
          </a:bodyPr>
          <a:lstStyle/>
          <a:p>
            <a:pPr algn="ctr">
              <a:lnSpc>
                <a:spcPts val="1680"/>
              </a:lnSpc>
            </a:pPr>
            <a:r>
              <a:rPr lang="en-US" sz="1400" b="true">
                <a:solidFill>
                  <a:srgbClr val="D9F2A5"/>
                </a:solidFill>
                <a:latin typeface="Open Sauce Medium"/>
                <a:ea typeface="Open Sauce Medium"/>
                <a:cs typeface="Open Sauce Medium"/>
                <a:sym typeface="Open Sauce Medium"/>
              </a:rPr>
              <a:t>5</a:t>
            </a:r>
          </a:p>
        </p:txBody>
      </p:sp>
      <p:sp>
        <p:nvSpPr>
          <p:cNvPr name="TextBox 36" id="36"/>
          <p:cNvSpPr txBox="true"/>
          <p:nvPr/>
        </p:nvSpPr>
        <p:spPr>
          <a:xfrm rot="0">
            <a:off x="2646900" y="8731292"/>
            <a:ext cx="4157100" cy="701040"/>
          </a:xfrm>
          <a:prstGeom prst="rect">
            <a:avLst/>
          </a:prstGeom>
        </p:spPr>
        <p:txBody>
          <a:bodyPr anchor="t" rtlCol="false" tIns="0" lIns="0" bIns="0" rIns="0">
            <a:spAutoFit/>
          </a:bodyPr>
          <a:lstStyle/>
          <a:p>
            <a:pPr algn="l">
              <a:lnSpc>
                <a:spcPts val="1920"/>
              </a:lnSpc>
              <a:spcBef>
                <a:spcPct val="0"/>
              </a:spcBef>
            </a:pPr>
            <a:r>
              <a:rPr lang="en-US" sz="1200">
                <a:solidFill>
                  <a:srgbClr val="226B88"/>
                </a:solidFill>
                <a:latin typeface="Open Sauce"/>
                <a:ea typeface="Open Sauce"/>
                <a:cs typeface="Open Sauce"/>
                <a:sym typeface="Open Sauce"/>
              </a:rPr>
              <a:t>Our customer support team is always available to assist you. We offer continuous guidance and troubleshooting to ensure seamless IT operations.</a:t>
            </a:r>
          </a:p>
        </p:txBody>
      </p:sp>
    </p:spTree>
  </p:cSld>
  <p:clrMapOvr>
    <a:masterClrMapping/>
  </p:clrMapOvr>
</p:sld>
</file>

<file path=ppt/slides/slide5.xml><?xml version="1.0" encoding="utf-8"?>
<p:sld xmlns:p="http://schemas.openxmlformats.org/presentationml/2006/main" xmlns:a="http://schemas.openxmlformats.org/drawingml/2006/main" xmlns:r="http://schemas.openxmlformats.org/officeDocument/2006/relationships">
  <p:cSld>
    <p:bg>
      <p:bgPr>
        <a:solidFill>
          <a:srgbClr val="F0EEEE"/>
        </a:solidFill>
      </p:bgPr>
    </p:bg>
    <p:spTree>
      <p:nvGrpSpPr>
        <p:cNvPr id="1" name=""/>
        <p:cNvGrpSpPr/>
        <p:nvPr/>
      </p:nvGrpSpPr>
      <p:grpSpPr>
        <a:xfrm>
          <a:off x="0" y="0"/>
          <a:ext cx="0" cy="0"/>
          <a:chOff x="0" y="0"/>
          <a:chExt cx="0" cy="0"/>
        </a:xfrm>
      </p:grpSpPr>
      <p:sp>
        <p:nvSpPr>
          <p:cNvPr name="Freeform 2" id="2"/>
          <p:cNvSpPr/>
          <p:nvPr/>
        </p:nvSpPr>
        <p:spPr>
          <a:xfrm flipH="false" flipV="false" rot="0">
            <a:off x="6804000" y="-259304"/>
            <a:ext cx="1902241" cy="2370394"/>
          </a:xfrm>
          <a:custGeom>
            <a:avLst/>
            <a:gdLst/>
            <a:ahLst/>
            <a:cxnLst/>
            <a:rect r="r" b="b" t="t" l="l"/>
            <a:pathLst>
              <a:path h="2370394" w="1902241">
                <a:moveTo>
                  <a:pt x="0" y="0"/>
                </a:moveTo>
                <a:lnTo>
                  <a:pt x="1902241" y="0"/>
                </a:lnTo>
                <a:lnTo>
                  <a:pt x="1902241" y="2370394"/>
                </a:lnTo>
                <a:lnTo>
                  <a:pt x="0" y="2370394"/>
                </a:lnTo>
                <a:lnTo>
                  <a:pt x="0" y="0"/>
                </a:lnTo>
                <a:close/>
              </a:path>
            </a:pathLst>
          </a:custGeom>
          <a:blipFill>
            <a:blip r:embed="rId2">
              <a:extLst>
                <a:ext uri="{96DAC541-7B7A-43D3-8B79-37D633B846F1}">
                  <asvg:svgBlip xmlns:asvg="http://schemas.microsoft.com/office/drawing/2016/SVG/main" r:embed="rId3"/>
                </a:ext>
              </a:extLst>
            </a:blip>
            <a:stretch>
              <a:fillRect l="0" t="0" r="0" b="0"/>
            </a:stretch>
          </a:blipFill>
        </p:spPr>
      </p:sp>
      <p:sp>
        <p:nvSpPr>
          <p:cNvPr name="Freeform 3" id="3"/>
          <p:cNvSpPr/>
          <p:nvPr/>
        </p:nvSpPr>
        <p:spPr>
          <a:xfrm flipH="false" flipV="false" rot="0">
            <a:off x="-1170774" y="4017767"/>
            <a:ext cx="2341548" cy="4276800"/>
          </a:xfrm>
          <a:custGeom>
            <a:avLst/>
            <a:gdLst/>
            <a:ahLst/>
            <a:cxnLst/>
            <a:rect r="r" b="b" t="t" l="l"/>
            <a:pathLst>
              <a:path h="4276800" w="2341548">
                <a:moveTo>
                  <a:pt x="0" y="0"/>
                </a:moveTo>
                <a:lnTo>
                  <a:pt x="2341548" y="0"/>
                </a:lnTo>
                <a:lnTo>
                  <a:pt x="2341548" y="4276800"/>
                </a:lnTo>
                <a:lnTo>
                  <a:pt x="0" y="4276800"/>
                </a:lnTo>
                <a:lnTo>
                  <a:pt x="0" y="0"/>
                </a:lnTo>
                <a:close/>
              </a:path>
            </a:pathLst>
          </a:custGeom>
          <a:blipFill>
            <a:blip r:embed="rId4">
              <a:extLst>
                <a:ext uri="{96DAC541-7B7A-43D3-8B79-37D633B846F1}">
                  <asvg:svgBlip xmlns:asvg="http://schemas.microsoft.com/office/drawing/2016/SVG/main" r:embed="rId5"/>
                </a:ext>
              </a:extLst>
            </a:blip>
            <a:stretch>
              <a:fillRect l="0" t="0" r="0" b="0"/>
            </a:stretch>
          </a:blipFill>
        </p:spPr>
      </p:sp>
      <p:sp>
        <p:nvSpPr>
          <p:cNvPr name="TextBox 4" id="4"/>
          <p:cNvSpPr txBox="true"/>
          <p:nvPr/>
        </p:nvSpPr>
        <p:spPr>
          <a:xfrm rot="0">
            <a:off x="756000" y="680395"/>
            <a:ext cx="3720000" cy="1864995"/>
          </a:xfrm>
          <a:prstGeom prst="rect">
            <a:avLst/>
          </a:prstGeom>
        </p:spPr>
        <p:txBody>
          <a:bodyPr anchor="t" rtlCol="false" tIns="0" lIns="0" bIns="0" rIns="0">
            <a:spAutoFit/>
          </a:bodyPr>
          <a:lstStyle/>
          <a:p>
            <a:pPr algn="l" marL="0" indent="0" lvl="0">
              <a:lnSpc>
                <a:spcPts val="4800"/>
              </a:lnSpc>
              <a:spcBef>
                <a:spcPct val="0"/>
              </a:spcBef>
            </a:pPr>
            <a:r>
              <a:rPr lang="en-US" sz="4800">
                <a:solidFill>
                  <a:srgbClr val="226B88"/>
                </a:solidFill>
                <a:latin typeface="Roca One"/>
                <a:ea typeface="Roca One"/>
                <a:cs typeface="Roca One"/>
                <a:sym typeface="Roca One"/>
              </a:rPr>
              <a:t>Our IT Consultancy Services</a:t>
            </a:r>
          </a:p>
        </p:txBody>
      </p:sp>
      <p:sp>
        <p:nvSpPr>
          <p:cNvPr name="TextBox 5" id="5"/>
          <p:cNvSpPr txBox="true"/>
          <p:nvPr/>
        </p:nvSpPr>
        <p:spPr>
          <a:xfrm rot="0">
            <a:off x="1505275" y="3180016"/>
            <a:ext cx="3729173" cy="266700"/>
          </a:xfrm>
          <a:prstGeom prst="rect">
            <a:avLst/>
          </a:prstGeom>
        </p:spPr>
        <p:txBody>
          <a:bodyPr anchor="t" rtlCol="false" tIns="0" lIns="0" bIns="0" rIns="0">
            <a:spAutoFit/>
          </a:bodyPr>
          <a:lstStyle/>
          <a:p>
            <a:pPr algn="l" marL="0" indent="0" lvl="0">
              <a:lnSpc>
                <a:spcPts val="2160"/>
              </a:lnSpc>
              <a:spcBef>
                <a:spcPct val="0"/>
              </a:spcBef>
            </a:pPr>
            <a:r>
              <a:rPr lang="en-US" b="true" sz="1800">
                <a:solidFill>
                  <a:srgbClr val="226B88"/>
                </a:solidFill>
                <a:latin typeface="Open Sauce Bold"/>
                <a:ea typeface="Open Sauce Bold"/>
                <a:cs typeface="Open Sauce Bold"/>
                <a:sym typeface="Open Sauce Bold"/>
              </a:rPr>
              <a:t>IT Strategy &amp; Planning</a:t>
            </a:r>
          </a:p>
        </p:txBody>
      </p:sp>
      <p:sp>
        <p:nvSpPr>
          <p:cNvPr name="TextBox 6" id="6"/>
          <p:cNvSpPr txBox="true"/>
          <p:nvPr/>
        </p:nvSpPr>
        <p:spPr>
          <a:xfrm rot="0">
            <a:off x="1500000" y="3693391"/>
            <a:ext cx="5304000" cy="735965"/>
          </a:xfrm>
          <a:prstGeom prst="rect">
            <a:avLst/>
          </a:prstGeom>
        </p:spPr>
        <p:txBody>
          <a:bodyPr anchor="t" rtlCol="false" tIns="0" lIns="0" bIns="0" rIns="0">
            <a:spAutoFit/>
          </a:bodyPr>
          <a:lstStyle/>
          <a:p>
            <a:pPr algn="l">
              <a:lnSpc>
                <a:spcPts val="1960"/>
              </a:lnSpc>
            </a:pPr>
            <a:r>
              <a:rPr lang="en-US" sz="1400" spc="-14">
                <a:solidFill>
                  <a:srgbClr val="226B88"/>
                </a:solidFill>
                <a:latin typeface="Open Sauce"/>
                <a:ea typeface="Open Sauce"/>
                <a:cs typeface="Open Sauce"/>
                <a:sym typeface="Open Sauce"/>
              </a:rPr>
              <a:t>We help businesses develop a clear IT roadmap, aligning technology with goals for efficiency, security, and performance.</a:t>
            </a:r>
          </a:p>
        </p:txBody>
      </p:sp>
      <p:grpSp>
        <p:nvGrpSpPr>
          <p:cNvPr name="Group 7" id="7"/>
          <p:cNvGrpSpPr/>
          <p:nvPr/>
        </p:nvGrpSpPr>
        <p:grpSpPr>
          <a:xfrm rot="0">
            <a:off x="360000" y="10151025"/>
            <a:ext cx="6840000" cy="142875"/>
            <a:chOff x="0" y="0"/>
            <a:chExt cx="9120000" cy="190500"/>
          </a:xfrm>
        </p:grpSpPr>
        <p:sp>
          <p:nvSpPr>
            <p:cNvPr name="TextBox 8" id="8"/>
            <p:cNvSpPr txBox="true"/>
            <p:nvPr/>
          </p:nvSpPr>
          <p:spPr>
            <a:xfrm rot="0">
              <a:off x="0" y="0"/>
              <a:ext cx="1892756" cy="190500"/>
            </a:xfrm>
            <a:prstGeom prst="rect">
              <a:avLst/>
            </a:prstGeom>
          </p:spPr>
          <p:txBody>
            <a:bodyPr anchor="t" rtlCol="false" tIns="0" lIns="0" bIns="0" rIns="0">
              <a:spAutoFit/>
            </a:bodyPr>
            <a:lstStyle/>
            <a:p>
              <a:pPr algn="l">
                <a:lnSpc>
                  <a:spcPts val="1199"/>
                </a:lnSpc>
              </a:pPr>
              <a:r>
                <a:rPr lang="en-US" sz="999" b="true">
                  <a:solidFill>
                    <a:srgbClr val="226B88"/>
                  </a:solidFill>
                  <a:latin typeface="Open Sauce Bold"/>
                  <a:ea typeface="Open Sauce Bold"/>
                  <a:cs typeface="Open Sauce Bold"/>
                  <a:sym typeface="Open Sauce Bold"/>
                </a:rPr>
                <a:t>CYBS INNOVATIONS</a:t>
              </a:r>
            </a:p>
          </p:txBody>
        </p:sp>
        <p:sp>
          <p:nvSpPr>
            <p:cNvPr name="TextBox 9" id="9"/>
            <p:cNvSpPr txBox="true"/>
            <p:nvPr/>
          </p:nvSpPr>
          <p:spPr>
            <a:xfrm rot="0">
              <a:off x="6439352" y="0"/>
              <a:ext cx="2680648" cy="190500"/>
            </a:xfrm>
            <a:prstGeom prst="rect">
              <a:avLst/>
            </a:prstGeom>
          </p:spPr>
          <p:txBody>
            <a:bodyPr anchor="t" rtlCol="false" tIns="0" lIns="0" bIns="0" rIns="0">
              <a:spAutoFit/>
            </a:bodyPr>
            <a:lstStyle/>
            <a:p>
              <a:pPr algn="r">
                <a:lnSpc>
                  <a:spcPts val="1199"/>
                </a:lnSpc>
              </a:pPr>
              <a:r>
                <a:rPr lang="en-US" b="true" sz="999">
                  <a:solidFill>
                    <a:srgbClr val="226B88"/>
                  </a:solidFill>
                  <a:latin typeface="Open Sauce Bold"/>
                  <a:ea typeface="Open Sauce Bold"/>
                  <a:cs typeface="Open Sauce Bold"/>
                  <a:sym typeface="Open Sauce Bold"/>
                </a:rPr>
                <a:t>IT CONSULTANCY</a:t>
              </a:r>
            </a:p>
          </p:txBody>
        </p:sp>
      </p:grpSp>
      <p:sp>
        <p:nvSpPr>
          <p:cNvPr name="TextBox 10" id="10"/>
          <p:cNvSpPr txBox="true"/>
          <p:nvPr/>
        </p:nvSpPr>
        <p:spPr>
          <a:xfrm rot="0">
            <a:off x="1505275" y="4831849"/>
            <a:ext cx="3729173" cy="266700"/>
          </a:xfrm>
          <a:prstGeom prst="rect">
            <a:avLst/>
          </a:prstGeom>
        </p:spPr>
        <p:txBody>
          <a:bodyPr anchor="t" rtlCol="false" tIns="0" lIns="0" bIns="0" rIns="0">
            <a:spAutoFit/>
          </a:bodyPr>
          <a:lstStyle/>
          <a:p>
            <a:pPr algn="l" marL="0" indent="0" lvl="0">
              <a:lnSpc>
                <a:spcPts val="2160"/>
              </a:lnSpc>
              <a:spcBef>
                <a:spcPct val="0"/>
              </a:spcBef>
            </a:pPr>
            <a:r>
              <a:rPr lang="en-US" b="true" sz="1800">
                <a:solidFill>
                  <a:srgbClr val="226B88"/>
                </a:solidFill>
                <a:latin typeface="Open Sauce Bold"/>
                <a:ea typeface="Open Sauce Bold"/>
                <a:cs typeface="Open Sauce Bold"/>
                <a:sym typeface="Open Sauce Bold"/>
              </a:rPr>
              <a:t>Cloud Solutions &amp; Migration</a:t>
            </a:r>
          </a:p>
        </p:txBody>
      </p:sp>
      <p:sp>
        <p:nvSpPr>
          <p:cNvPr name="TextBox 11" id="11"/>
          <p:cNvSpPr txBox="true"/>
          <p:nvPr/>
        </p:nvSpPr>
        <p:spPr>
          <a:xfrm rot="0">
            <a:off x="1500000" y="5345224"/>
            <a:ext cx="5304000" cy="735965"/>
          </a:xfrm>
          <a:prstGeom prst="rect">
            <a:avLst/>
          </a:prstGeom>
        </p:spPr>
        <p:txBody>
          <a:bodyPr anchor="t" rtlCol="false" tIns="0" lIns="0" bIns="0" rIns="0">
            <a:spAutoFit/>
          </a:bodyPr>
          <a:lstStyle/>
          <a:p>
            <a:pPr algn="l">
              <a:lnSpc>
                <a:spcPts val="1960"/>
              </a:lnSpc>
            </a:pPr>
            <a:r>
              <a:rPr lang="en-US" sz="1400" spc="-14">
                <a:solidFill>
                  <a:srgbClr val="226B88"/>
                </a:solidFill>
                <a:latin typeface="Open Sauce"/>
                <a:ea typeface="Open Sauce"/>
                <a:cs typeface="Open Sauce"/>
                <a:sym typeface="Open Sauce"/>
              </a:rPr>
              <a:t>Seamlessly transition to the cloud or optimize your existing setup with our expert cloud migration, security, and cost management services.</a:t>
            </a:r>
          </a:p>
        </p:txBody>
      </p:sp>
      <p:sp>
        <p:nvSpPr>
          <p:cNvPr name="TextBox 12" id="12"/>
          <p:cNvSpPr txBox="true"/>
          <p:nvPr/>
        </p:nvSpPr>
        <p:spPr>
          <a:xfrm rot="0">
            <a:off x="1505275" y="6481239"/>
            <a:ext cx="4146725" cy="266700"/>
          </a:xfrm>
          <a:prstGeom prst="rect">
            <a:avLst/>
          </a:prstGeom>
        </p:spPr>
        <p:txBody>
          <a:bodyPr anchor="t" rtlCol="false" tIns="0" lIns="0" bIns="0" rIns="0">
            <a:spAutoFit/>
          </a:bodyPr>
          <a:lstStyle/>
          <a:p>
            <a:pPr algn="l" marL="0" indent="0" lvl="0">
              <a:lnSpc>
                <a:spcPts val="2160"/>
              </a:lnSpc>
              <a:spcBef>
                <a:spcPct val="0"/>
              </a:spcBef>
            </a:pPr>
            <a:r>
              <a:rPr lang="en-US" b="true" sz="1800">
                <a:solidFill>
                  <a:srgbClr val="226B88"/>
                </a:solidFill>
                <a:latin typeface="Open Sauce Bold"/>
                <a:ea typeface="Open Sauce Bold"/>
                <a:cs typeface="Open Sauce Bold"/>
                <a:sym typeface="Open Sauce Bold"/>
              </a:rPr>
              <a:t>Cybersecurity &amp; Risk Management</a:t>
            </a:r>
          </a:p>
        </p:txBody>
      </p:sp>
      <p:sp>
        <p:nvSpPr>
          <p:cNvPr name="TextBox 13" id="13"/>
          <p:cNvSpPr txBox="true"/>
          <p:nvPr/>
        </p:nvSpPr>
        <p:spPr>
          <a:xfrm rot="0">
            <a:off x="1500000" y="6994614"/>
            <a:ext cx="5304000" cy="735965"/>
          </a:xfrm>
          <a:prstGeom prst="rect">
            <a:avLst/>
          </a:prstGeom>
        </p:spPr>
        <p:txBody>
          <a:bodyPr anchor="t" rtlCol="false" tIns="0" lIns="0" bIns="0" rIns="0">
            <a:spAutoFit/>
          </a:bodyPr>
          <a:lstStyle/>
          <a:p>
            <a:pPr algn="l">
              <a:lnSpc>
                <a:spcPts val="1960"/>
              </a:lnSpc>
            </a:pPr>
            <a:r>
              <a:rPr lang="en-US" sz="1400" spc="-14">
                <a:solidFill>
                  <a:srgbClr val="226B88"/>
                </a:solidFill>
                <a:latin typeface="Open Sauce"/>
                <a:ea typeface="Open Sauce"/>
                <a:cs typeface="Open Sauce"/>
                <a:sym typeface="Open Sauce"/>
              </a:rPr>
              <a:t>Protect your business from cyber threats with risk assessments, threat mitigation, encryption, and employee training.</a:t>
            </a:r>
          </a:p>
        </p:txBody>
      </p:sp>
      <p:sp>
        <p:nvSpPr>
          <p:cNvPr name="TextBox 14" id="14"/>
          <p:cNvSpPr txBox="true"/>
          <p:nvPr/>
        </p:nvSpPr>
        <p:spPr>
          <a:xfrm rot="0">
            <a:off x="1505275" y="8130629"/>
            <a:ext cx="4280229" cy="266700"/>
          </a:xfrm>
          <a:prstGeom prst="rect">
            <a:avLst/>
          </a:prstGeom>
        </p:spPr>
        <p:txBody>
          <a:bodyPr anchor="t" rtlCol="false" tIns="0" lIns="0" bIns="0" rIns="0">
            <a:spAutoFit/>
          </a:bodyPr>
          <a:lstStyle/>
          <a:p>
            <a:pPr algn="l" marL="0" indent="0" lvl="0">
              <a:lnSpc>
                <a:spcPts val="2160"/>
              </a:lnSpc>
              <a:spcBef>
                <a:spcPct val="0"/>
              </a:spcBef>
            </a:pPr>
            <a:r>
              <a:rPr lang="en-US" b="true" sz="1800">
                <a:solidFill>
                  <a:srgbClr val="226B88"/>
                </a:solidFill>
                <a:latin typeface="Open Sauce Bold"/>
                <a:ea typeface="Open Sauce Bold"/>
                <a:cs typeface="Open Sauce Bold"/>
                <a:sym typeface="Open Sauce Bold"/>
              </a:rPr>
              <a:t>Software Development &amp; Integration</a:t>
            </a:r>
          </a:p>
        </p:txBody>
      </p:sp>
      <p:sp>
        <p:nvSpPr>
          <p:cNvPr name="TextBox 15" id="15"/>
          <p:cNvSpPr txBox="true"/>
          <p:nvPr/>
        </p:nvSpPr>
        <p:spPr>
          <a:xfrm rot="0">
            <a:off x="1500000" y="8644004"/>
            <a:ext cx="5304000" cy="488315"/>
          </a:xfrm>
          <a:prstGeom prst="rect">
            <a:avLst/>
          </a:prstGeom>
        </p:spPr>
        <p:txBody>
          <a:bodyPr anchor="t" rtlCol="false" tIns="0" lIns="0" bIns="0" rIns="0">
            <a:spAutoFit/>
          </a:bodyPr>
          <a:lstStyle/>
          <a:p>
            <a:pPr algn="l">
              <a:lnSpc>
                <a:spcPts val="1960"/>
              </a:lnSpc>
            </a:pPr>
            <a:r>
              <a:rPr lang="en-US" sz="1400" spc="-14">
                <a:solidFill>
                  <a:srgbClr val="226B88"/>
                </a:solidFill>
                <a:latin typeface="Open Sauce"/>
                <a:ea typeface="Open Sauce"/>
                <a:cs typeface="Open Sauce"/>
                <a:sym typeface="Open Sauce"/>
              </a:rPr>
              <a:t>Custom software solutions and seamless system integrations to enhance productivity and streamline operations.</a:t>
            </a:r>
          </a:p>
        </p:txBody>
      </p:sp>
    </p:spTree>
  </p:cSld>
  <p:clrMapOvr>
    <a:masterClrMapping/>
  </p:clrMapOvr>
</p:sld>
</file>

<file path=ppt/slides/slide6.xml><?xml version="1.0" encoding="utf-8"?>
<p:sld xmlns:p="http://schemas.openxmlformats.org/presentationml/2006/main" xmlns:a="http://schemas.openxmlformats.org/drawingml/2006/main" xmlns:r="http://schemas.openxmlformats.org/officeDocument/2006/relationships">
  <p:cSld>
    <p:bg>
      <p:bgPr>
        <a:solidFill>
          <a:srgbClr val="F0EEEE"/>
        </a:solidFill>
      </p:bgPr>
    </p:bg>
    <p:spTree>
      <p:nvGrpSpPr>
        <p:cNvPr id="1" name=""/>
        <p:cNvGrpSpPr/>
        <p:nvPr/>
      </p:nvGrpSpPr>
      <p:grpSpPr>
        <a:xfrm>
          <a:off x="0" y="0"/>
          <a:ext cx="0" cy="0"/>
          <a:chOff x="0" y="0"/>
          <a:chExt cx="0" cy="0"/>
        </a:xfrm>
      </p:grpSpPr>
      <p:sp>
        <p:nvSpPr>
          <p:cNvPr name="Freeform 2" id="2"/>
          <p:cNvSpPr/>
          <p:nvPr/>
        </p:nvSpPr>
        <p:spPr>
          <a:xfrm flipH="false" flipV="false" rot="0">
            <a:off x="6804000" y="-259304"/>
            <a:ext cx="1902241" cy="2370394"/>
          </a:xfrm>
          <a:custGeom>
            <a:avLst/>
            <a:gdLst/>
            <a:ahLst/>
            <a:cxnLst/>
            <a:rect r="r" b="b" t="t" l="l"/>
            <a:pathLst>
              <a:path h="2370394" w="1902241">
                <a:moveTo>
                  <a:pt x="0" y="0"/>
                </a:moveTo>
                <a:lnTo>
                  <a:pt x="1902241" y="0"/>
                </a:lnTo>
                <a:lnTo>
                  <a:pt x="1902241" y="2370394"/>
                </a:lnTo>
                <a:lnTo>
                  <a:pt x="0" y="2370394"/>
                </a:lnTo>
                <a:lnTo>
                  <a:pt x="0" y="0"/>
                </a:lnTo>
                <a:close/>
              </a:path>
            </a:pathLst>
          </a:custGeom>
          <a:blipFill>
            <a:blip r:embed="rId2">
              <a:extLst>
                <a:ext uri="{96DAC541-7B7A-43D3-8B79-37D633B846F1}">
                  <asvg:svgBlip xmlns:asvg="http://schemas.microsoft.com/office/drawing/2016/SVG/main" r:embed="rId3"/>
                </a:ext>
              </a:extLst>
            </a:blip>
            <a:stretch>
              <a:fillRect l="0" t="0" r="0" b="0"/>
            </a:stretch>
          </a:blipFill>
        </p:spPr>
      </p:sp>
      <p:sp>
        <p:nvSpPr>
          <p:cNvPr name="Freeform 3" id="3"/>
          <p:cNvSpPr/>
          <p:nvPr/>
        </p:nvSpPr>
        <p:spPr>
          <a:xfrm flipH="false" flipV="false" rot="0">
            <a:off x="-1170774" y="4017767"/>
            <a:ext cx="2341548" cy="4276800"/>
          </a:xfrm>
          <a:custGeom>
            <a:avLst/>
            <a:gdLst/>
            <a:ahLst/>
            <a:cxnLst/>
            <a:rect r="r" b="b" t="t" l="l"/>
            <a:pathLst>
              <a:path h="4276800" w="2341548">
                <a:moveTo>
                  <a:pt x="0" y="0"/>
                </a:moveTo>
                <a:lnTo>
                  <a:pt x="2341548" y="0"/>
                </a:lnTo>
                <a:lnTo>
                  <a:pt x="2341548" y="4276800"/>
                </a:lnTo>
                <a:lnTo>
                  <a:pt x="0" y="4276800"/>
                </a:lnTo>
                <a:lnTo>
                  <a:pt x="0" y="0"/>
                </a:lnTo>
                <a:close/>
              </a:path>
            </a:pathLst>
          </a:custGeom>
          <a:blipFill>
            <a:blip r:embed="rId4">
              <a:extLst>
                <a:ext uri="{96DAC541-7B7A-43D3-8B79-37D633B846F1}">
                  <asvg:svgBlip xmlns:asvg="http://schemas.microsoft.com/office/drawing/2016/SVG/main" r:embed="rId5"/>
                </a:ext>
              </a:extLst>
            </a:blip>
            <a:stretch>
              <a:fillRect l="0" t="0" r="0" b="0"/>
            </a:stretch>
          </a:blipFill>
        </p:spPr>
      </p:sp>
      <p:sp>
        <p:nvSpPr>
          <p:cNvPr name="TextBox 4" id="4"/>
          <p:cNvSpPr txBox="true"/>
          <p:nvPr/>
        </p:nvSpPr>
        <p:spPr>
          <a:xfrm rot="0">
            <a:off x="756000" y="680395"/>
            <a:ext cx="3720000" cy="1864995"/>
          </a:xfrm>
          <a:prstGeom prst="rect">
            <a:avLst/>
          </a:prstGeom>
        </p:spPr>
        <p:txBody>
          <a:bodyPr anchor="t" rtlCol="false" tIns="0" lIns="0" bIns="0" rIns="0">
            <a:spAutoFit/>
          </a:bodyPr>
          <a:lstStyle/>
          <a:p>
            <a:pPr algn="l" marL="0" indent="0" lvl="0">
              <a:lnSpc>
                <a:spcPts val="4800"/>
              </a:lnSpc>
              <a:spcBef>
                <a:spcPct val="0"/>
              </a:spcBef>
            </a:pPr>
            <a:r>
              <a:rPr lang="en-US" sz="4800">
                <a:solidFill>
                  <a:srgbClr val="226B88"/>
                </a:solidFill>
                <a:latin typeface="Roca One"/>
                <a:ea typeface="Roca One"/>
                <a:cs typeface="Roca One"/>
                <a:sym typeface="Roca One"/>
              </a:rPr>
              <a:t>Our IT Consultancy Services</a:t>
            </a:r>
          </a:p>
        </p:txBody>
      </p:sp>
      <p:sp>
        <p:nvSpPr>
          <p:cNvPr name="TextBox 5" id="5"/>
          <p:cNvSpPr txBox="true"/>
          <p:nvPr/>
        </p:nvSpPr>
        <p:spPr>
          <a:xfrm rot="0">
            <a:off x="1505275" y="3180016"/>
            <a:ext cx="3729173" cy="266700"/>
          </a:xfrm>
          <a:prstGeom prst="rect">
            <a:avLst/>
          </a:prstGeom>
        </p:spPr>
        <p:txBody>
          <a:bodyPr anchor="t" rtlCol="false" tIns="0" lIns="0" bIns="0" rIns="0">
            <a:spAutoFit/>
          </a:bodyPr>
          <a:lstStyle/>
          <a:p>
            <a:pPr algn="l" marL="0" indent="0" lvl="0">
              <a:lnSpc>
                <a:spcPts val="2160"/>
              </a:lnSpc>
              <a:spcBef>
                <a:spcPct val="0"/>
              </a:spcBef>
            </a:pPr>
            <a:r>
              <a:rPr lang="en-US" b="true" sz="1800">
                <a:solidFill>
                  <a:srgbClr val="226B88"/>
                </a:solidFill>
                <a:latin typeface="Open Sauce Bold"/>
                <a:ea typeface="Open Sauce Bold"/>
                <a:cs typeface="Open Sauce Bold"/>
                <a:sym typeface="Open Sauce Bold"/>
              </a:rPr>
              <a:t>IT Infrastructure &amp; Networking</a:t>
            </a:r>
          </a:p>
        </p:txBody>
      </p:sp>
      <p:sp>
        <p:nvSpPr>
          <p:cNvPr name="TextBox 6" id="6"/>
          <p:cNvSpPr txBox="true"/>
          <p:nvPr/>
        </p:nvSpPr>
        <p:spPr>
          <a:xfrm rot="0">
            <a:off x="1500000" y="3693391"/>
            <a:ext cx="5304000" cy="735965"/>
          </a:xfrm>
          <a:prstGeom prst="rect">
            <a:avLst/>
          </a:prstGeom>
        </p:spPr>
        <p:txBody>
          <a:bodyPr anchor="t" rtlCol="false" tIns="0" lIns="0" bIns="0" rIns="0">
            <a:spAutoFit/>
          </a:bodyPr>
          <a:lstStyle/>
          <a:p>
            <a:pPr algn="l">
              <a:lnSpc>
                <a:spcPts val="1960"/>
              </a:lnSpc>
            </a:pPr>
            <a:r>
              <a:rPr lang="en-US" sz="1400" spc="-14">
                <a:solidFill>
                  <a:srgbClr val="226B88"/>
                </a:solidFill>
                <a:latin typeface="Open Sauce"/>
                <a:ea typeface="Open Sauce"/>
                <a:cs typeface="Open Sauce"/>
                <a:sym typeface="Open Sauce"/>
              </a:rPr>
              <a:t>Design, implement, and maintain a robust IT infrastructure with reliable networking, server management, and IT asset optimization.</a:t>
            </a:r>
          </a:p>
        </p:txBody>
      </p:sp>
      <p:grpSp>
        <p:nvGrpSpPr>
          <p:cNvPr name="Group 7" id="7"/>
          <p:cNvGrpSpPr/>
          <p:nvPr/>
        </p:nvGrpSpPr>
        <p:grpSpPr>
          <a:xfrm rot="0">
            <a:off x="360000" y="10151025"/>
            <a:ext cx="6840000" cy="142875"/>
            <a:chOff x="0" y="0"/>
            <a:chExt cx="9120000" cy="190500"/>
          </a:xfrm>
        </p:grpSpPr>
        <p:sp>
          <p:nvSpPr>
            <p:cNvPr name="TextBox 8" id="8"/>
            <p:cNvSpPr txBox="true"/>
            <p:nvPr/>
          </p:nvSpPr>
          <p:spPr>
            <a:xfrm rot="0">
              <a:off x="0" y="0"/>
              <a:ext cx="1892756" cy="190500"/>
            </a:xfrm>
            <a:prstGeom prst="rect">
              <a:avLst/>
            </a:prstGeom>
          </p:spPr>
          <p:txBody>
            <a:bodyPr anchor="t" rtlCol="false" tIns="0" lIns="0" bIns="0" rIns="0">
              <a:spAutoFit/>
            </a:bodyPr>
            <a:lstStyle/>
            <a:p>
              <a:pPr algn="l">
                <a:lnSpc>
                  <a:spcPts val="1199"/>
                </a:lnSpc>
              </a:pPr>
              <a:r>
                <a:rPr lang="en-US" sz="999" b="true">
                  <a:solidFill>
                    <a:srgbClr val="226B88"/>
                  </a:solidFill>
                  <a:latin typeface="Open Sauce Bold"/>
                  <a:ea typeface="Open Sauce Bold"/>
                  <a:cs typeface="Open Sauce Bold"/>
                  <a:sym typeface="Open Sauce Bold"/>
                </a:rPr>
                <a:t>CYBS INNOVATIONS</a:t>
              </a:r>
            </a:p>
          </p:txBody>
        </p:sp>
        <p:sp>
          <p:nvSpPr>
            <p:cNvPr name="TextBox 9" id="9"/>
            <p:cNvSpPr txBox="true"/>
            <p:nvPr/>
          </p:nvSpPr>
          <p:spPr>
            <a:xfrm rot="0">
              <a:off x="6439352" y="0"/>
              <a:ext cx="2680648" cy="190500"/>
            </a:xfrm>
            <a:prstGeom prst="rect">
              <a:avLst/>
            </a:prstGeom>
          </p:spPr>
          <p:txBody>
            <a:bodyPr anchor="t" rtlCol="false" tIns="0" lIns="0" bIns="0" rIns="0">
              <a:spAutoFit/>
            </a:bodyPr>
            <a:lstStyle/>
            <a:p>
              <a:pPr algn="r">
                <a:lnSpc>
                  <a:spcPts val="1199"/>
                </a:lnSpc>
              </a:pPr>
              <a:r>
                <a:rPr lang="en-US" b="true" sz="999">
                  <a:solidFill>
                    <a:srgbClr val="226B88"/>
                  </a:solidFill>
                  <a:latin typeface="Open Sauce Bold"/>
                  <a:ea typeface="Open Sauce Bold"/>
                  <a:cs typeface="Open Sauce Bold"/>
                  <a:sym typeface="Open Sauce Bold"/>
                </a:rPr>
                <a:t>IT CONSULTANCY</a:t>
              </a:r>
            </a:p>
          </p:txBody>
        </p:sp>
      </p:grpSp>
      <p:sp>
        <p:nvSpPr>
          <p:cNvPr name="TextBox 10" id="10"/>
          <p:cNvSpPr txBox="true"/>
          <p:nvPr/>
        </p:nvSpPr>
        <p:spPr>
          <a:xfrm rot="0">
            <a:off x="1505275" y="4831849"/>
            <a:ext cx="3729173" cy="266700"/>
          </a:xfrm>
          <a:prstGeom prst="rect">
            <a:avLst/>
          </a:prstGeom>
        </p:spPr>
        <p:txBody>
          <a:bodyPr anchor="t" rtlCol="false" tIns="0" lIns="0" bIns="0" rIns="0">
            <a:spAutoFit/>
          </a:bodyPr>
          <a:lstStyle/>
          <a:p>
            <a:pPr algn="l" marL="0" indent="0" lvl="0">
              <a:lnSpc>
                <a:spcPts val="2160"/>
              </a:lnSpc>
              <a:spcBef>
                <a:spcPct val="0"/>
              </a:spcBef>
            </a:pPr>
            <a:r>
              <a:rPr lang="en-US" b="true" sz="1800">
                <a:solidFill>
                  <a:srgbClr val="226B88"/>
                </a:solidFill>
                <a:latin typeface="Open Sauce Bold"/>
                <a:ea typeface="Open Sauce Bold"/>
                <a:cs typeface="Open Sauce Bold"/>
                <a:sym typeface="Open Sauce Bold"/>
              </a:rPr>
              <a:t>Managed IT Services</a:t>
            </a:r>
          </a:p>
        </p:txBody>
      </p:sp>
      <p:sp>
        <p:nvSpPr>
          <p:cNvPr name="TextBox 11" id="11"/>
          <p:cNvSpPr txBox="true"/>
          <p:nvPr/>
        </p:nvSpPr>
        <p:spPr>
          <a:xfrm rot="0">
            <a:off x="1500000" y="5345224"/>
            <a:ext cx="5304000" cy="735965"/>
          </a:xfrm>
          <a:prstGeom prst="rect">
            <a:avLst/>
          </a:prstGeom>
        </p:spPr>
        <p:txBody>
          <a:bodyPr anchor="t" rtlCol="false" tIns="0" lIns="0" bIns="0" rIns="0">
            <a:spAutoFit/>
          </a:bodyPr>
          <a:lstStyle/>
          <a:p>
            <a:pPr algn="l">
              <a:lnSpc>
                <a:spcPts val="1960"/>
              </a:lnSpc>
            </a:pPr>
            <a:r>
              <a:rPr lang="en-US" sz="1400" spc="-14">
                <a:solidFill>
                  <a:srgbClr val="226B88"/>
                </a:solidFill>
                <a:latin typeface="Open Sauce"/>
                <a:ea typeface="Open Sauce"/>
                <a:cs typeface="Open Sauce"/>
                <a:sym typeface="Open Sauce"/>
              </a:rPr>
              <a:t>Comprehensive 24/7 IT support, proactive monitoring, troubleshooting, and performance optimization to keep your systems running smoothly.</a:t>
            </a:r>
          </a:p>
        </p:txBody>
      </p:sp>
      <p:sp>
        <p:nvSpPr>
          <p:cNvPr name="TextBox 12" id="12"/>
          <p:cNvSpPr txBox="true"/>
          <p:nvPr/>
        </p:nvSpPr>
        <p:spPr>
          <a:xfrm rot="0">
            <a:off x="1505275" y="6481239"/>
            <a:ext cx="4146725" cy="266700"/>
          </a:xfrm>
          <a:prstGeom prst="rect">
            <a:avLst/>
          </a:prstGeom>
        </p:spPr>
        <p:txBody>
          <a:bodyPr anchor="t" rtlCol="false" tIns="0" lIns="0" bIns="0" rIns="0">
            <a:spAutoFit/>
          </a:bodyPr>
          <a:lstStyle/>
          <a:p>
            <a:pPr algn="l" marL="0" indent="0" lvl="0">
              <a:lnSpc>
                <a:spcPts val="2160"/>
              </a:lnSpc>
              <a:spcBef>
                <a:spcPct val="0"/>
              </a:spcBef>
            </a:pPr>
            <a:r>
              <a:rPr lang="en-US" b="true" sz="1800">
                <a:solidFill>
                  <a:srgbClr val="226B88"/>
                </a:solidFill>
                <a:latin typeface="Open Sauce Bold"/>
                <a:ea typeface="Open Sauce Bold"/>
                <a:cs typeface="Open Sauce Bold"/>
                <a:sym typeface="Open Sauce Bold"/>
              </a:rPr>
              <a:t>Digital Transformation</a:t>
            </a:r>
          </a:p>
        </p:txBody>
      </p:sp>
      <p:sp>
        <p:nvSpPr>
          <p:cNvPr name="TextBox 13" id="13"/>
          <p:cNvSpPr txBox="true"/>
          <p:nvPr/>
        </p:nvSpPr>
        <p:spPr>
          <a:xfrm rot="0">
            <a:off x="1500000" y="6994614"/>
            <a:ext cx="5304000" cy="735965"/>
          </a:xfrm>
          <a:prstGeom prst="rect">
            <a:avLst/>
          </a:prstGeom>
        </p:spPr>
        <p:txBody>
          <a:bodyPr anchor="t" rtlCol="false" tIns="0" lIns="0" bIns="0" rIns="0">
            <a:spAutoFit/>
          </a:bodyPr>
          <a:lstStyle/>
          <a:p>
            <a:pPr algn="l">
              <a:lnSpc>
                <a:spcPts val="1960"/>
              </a:lnSpc>
            </a:pPr>
            <a:r>
              <a:rPr lang="en-US" sz="1400" spc="-14">
                <a:solidFill>
                  <a:srgbClr val="226B88"/>
                </a:solidFill>
                <a:latin typeface="Open Sauce"/>
                <a:ea typeface="Open Sauce"/>
                <a:cs typeface="Open Sauce"/>
                <a:sym typeface="Open Sauce"/>
              </a:rPr>
              <a:t>Enhance customer experience and streamline operations with e-commerce solutions, CRM systems, IoT integration, and big data analytics.</a:t>
            </a:r>
          </a:p>
        </p:txBody>
      </p:sp>
      <p:sp>
        <p:nvSpPr>
          <p:cNvPr name="TextBox 14" id="14"/>
          <p:cNvSpPr txBox="true"/>
          <p:nvPr/>
        </p:nvSpPr>
        <p:spPr>
          <a:xfrm rot="0">
            <a:off x="1505275" y="8130629"/>
            <a:ext cx="4280229" cy="266700"/>
          </a:xfrm>
          <a:prstGeom prst="rect">
            <a:avLst/>
          </a:prstGeom>
        </p:spPr>
        <p:txBody>
          <a:bodyPr anchor="t" rtlCol="false" tIns="0" lIns="0" bIns="0" rIns="0">
            <a:spAutoFit/>
          </a:bodyPr>
          <a:lstStyle/>
          <a:p>
            <a:pPr algn="l" marL="0" indent="0" lvl="0">
              <a:lnSpc>
                <a:spcPts val="2160"/>
              </a:lnSpc>
              <a:spcBef>
                <a:spcPct val="0"/>
              </a:spcBef>
            </a:pPr>
            <a:r>
              <a:rPr lang="en-US" b="true" sz="1800">
                <a:solidFill>
                  <a:srgbClr val="226B88"/>
                </a:solidFill>
                <a:latin typeface="Open Sauce Bold"/>
                <a:ea typeface="Open Sauce Bold"/>
                <a:cs typeface="Open Sauce Bold"/>
                <a:sym typeface="Open Sauce Bold"/>
              </a:rPr>
              <a:t>Business Process Automation</a:t>
            </a:r>
          </a:p>
        </p:txBody>
      </p:sp>
      <p:sp>
        <p:nvSpPr>
          <p:cNvPr name="TextBox 15" id="15"/>
          <p:cNvSpPr txBox="true"/>
          <p:nvPr/>
        </p:nvSpPr>
        <p:spPr>
          <a:xfrm rot="0">
            <a:off x="1500000" y="8644004"/>
            <a:ext cx="5304000" cy="488315"/>
          </a:xfrm>
          <a:prstGeom prst="rect">
            <a:avLst/>
          </a:prstGeom>
        </p:spPr>
        <p:txBody>
          <a:bodyPr anchor="t" rtlCol="false" tIns="0" lIns="0" bIns="0" rIns="0">
            <a:spAutoFit/>
          </a:bodyPr>
          <a:lstStyle/>
          <a:p>
            <a:pPr algn="l">
              <a:lnSpc>
                <a:spcPts val="1960"/>
              </a:lnSpc>
            </a:pPr>
            <a:r>
              <a:rPr lang="en-US" sz="1400" spc="-14">
                <a:solidFill>
                  <a:srgbClr val="226B88"/>
                </a:solidFill>
                <a:latin typeface="Open Sauce"/>
                <a:ea typeface="Open Sauce"/>
                <a:cs typeface="Open Sauce"/>
                <a:sym typeface="Open Sauce"/>
              </a:rPr>
              <a:t>Boost efficiency with AI-driven automation solutions, RPA, and smart analytics for smarter decision-making.</a:t>
            </a:r>
          </a:p>
        </p:txBody>
      </p:sp>
    </p:spTree>
  </p:cSld>
  <p:clrMapOvr>
    <a:masterClrMapping/>
  </p:clrMapOvr>
</p:sld>
</file>

<file path=ppt/slides/slide7.xml><?xml version="1.0" encoding="utf-8"?>
<p:sld xmlns:p="http://schemas.openxmlformats.org/presentationml/2006/main" xmlns:a="http://schemas.openxmlformats.org/drawingml/2006/main" xmlns:r="http://schemas.openxmlformats.org/officeDocument/2006/relationships">
  <p:cSld>
    <p:bg>
      <p:bgPr>
        <a:solidFill>
          <a:srgbClr val="F5FDE5"/>
        </a:solidFill>
      </p:bgPr>
    </p:bg>
    <p:spTree>
      <p:nvGrpSpPr>
        <p:cNvPr id="1" name=""/>
        <p:cNvGrpSpPr/>
        <p:nvPr/>
      </p:nvGrpSpPr>
      <p:grpSpPr>
        <a:xfrm>
          <a:off x="0" y="0"/>
          <a:ext cx="0" cy="0"/>
          <a:chOff x="0" y="0"/>
          <a:chExt cx="0" cy="0"/>
        </a:xfrm>
      </p:grpSpPr>
      <p:sp>
        <p:nvSpPr>
          <p:cNvPr name="Freeform 2" id="2"/>
          <p:cNvSpPr/>
          <p:nvPr/>
        </p:nvSpPr>
        <p:spPr>
          <a:xfrm flipH="false" flipV="false" rot="-10800000">
            <a:off x="6798000" y="-280891"/>
            <a:ext cx="1913097" cy="2898632"/>
          </a:xfrm>
          <a:custGeom>
            <a:avLst/>
            <a:gdLst/>
            <a:ahLst/>
            <a:cxnLst/>
            <a:rect r="r" b="b" t="t" l="l"/>
            <a:pathLst>
              <a:path h="2898632" w="1913097">
                <a:moveTo>
                  <a:pt x="0" y="0"/>
                </a:moveTo>
                <a:lnTo>
                  <a:pt x="1913097" y="0"/>
                </a:lnTo>
                <a:lnTo>
                  <a:pt x="1913097" y="2898632"/>
                </a:lnTo>
                <a:lnTo>
                  <a:pt x="0" y="2898632"/>
                </a:lnTo>
                <a:lnTo>
                  <a:pt x="0" y="0"/>
                </a:lnTo>
                <a:close/>
              </a:path>
            </a:pathLst>
          </a:custGeom>
          <a:blipFill>
            <a:blip r:embed="rId2">
              <a:alphaModFix amt="25000"/>
              <a:extLst>
                <a:ext uri="{96DAC541-7B7A-43D3-8B79-37D633B846F1}">
                  <asvg:svgBlip xmlns:asvg="http://schemas.microsoft.com/office/drawing/2016/SVG/main" r:embed="rId3"/>
                </a:ext>
              </a:extLst>
            </a:blip>
            <a:stretch>
              <a:fillRect l="0" t="0" r="0" b="0"/>
            </a:stretch>
          </a:blipFill>
        </p:spPr>
      </p:sp>
      <p:sp>
        <p:nvSpPr>
          <p:cNvPr name="TextBox 3" id="3"/>
          <p:cNvSpPr txBox="true"/>
          <p:nvPr/>
        </p:nvSpPr>
        <p:spPr>
          <a:xfrm rot="0">
            <a:off x="756000" y="841725"/>
            <a:ext cx="3804688" cy="1255395"/>
          </a:xfrm>
          <a:prstGeom prst="rect">
            <a:avLst/>
          </a:prstGeom>
        </p:spPr>
        <p:txBody>
          <a:bodyPr anchor="t" rtlCol="false" tIns="0" lIns="0" bIns="0" rIns="0">
            <a:spAutoFit/>
          </a:bodyPr>
          <a:lstStyle/>
          <a:p>
            <a:pPr algn="l" marL="0" indent="0" lvl="0">
              <a:lnSpc>
                <a:spcPts val="4800"/>
              </a:lnSpc>
              <a:spcBef>
                <a:spcPct val="0"/>
              </a:spcBef>
            </a:pPr>
            <a:r>
              <a:rPr lang="en-US" sz="4800">
                <a:solidFill>
                  <a:srgbClr val="226B88"/>
                </a:solidFill>
                <a:latin typeface="Roca One"/>
                <a:ea typeface="Roca One"/>
                <a:cs typeface="Roca One"/>
                <a:sym typeface="Roca One"/>
              </a:rPr>
              <a:t>Industries We Serve</a:t>
            </a:r>
          </a:p>
        </p:txBody>
      </p:sp>
      <p:sp>
        <p:nvSpPr>
          <p:cNvPr name="TextBox 4" id="4"/>
          <p:cNvSpPr txBox="true"/>
          <p:nvPr/>
        </p:nvSpPr>
        <p:spPr>
          <a:xfrm rot="0">
            <a:off x="756000" y="2428216"/>
            <a:ext cx="4896000" cy="619125"/>
          </a:xfrm>
          <a:prstGeom prst="rect">
            <a:avLst/>
          </a:prstGeom>
        </p:spPr>
        <p:txBody>
          <a:bodyPr anchor="t" rtlCol="false" tIns="0" lIns="0" bIns="0" rIns="0">
            <a:spAutoFit/>
          </a:bodyPr>
          <a:lstStyle/>
          <a:p>
            <a:pPr algn="l">
              <a:lnSpc>
                <a:spcPts val="2400"/>
              </a:lnSpc>
            </a:pPr>
            <a:r>
              <a:rPr lang="en-US" sz="2000" b="true">
                <a:solidFill>
                  <a:srgbClr val="226B88"/>
                </a:solidFill>
                <a:latin typeface="Open Sauce Bold"/>
                <a:ea typeface="Open Sauce Bold"/>
                <a:cs typeface="Open Sauce Bold"/>
                <a:sym typeface="Open Sauce Bold"/>
              </a:rPr>
              <a:t>CYBS INNOVATIONS SERVES A WIDE RANGE OF INDUSTRIES, INCLUDING:</a:t>
            </a:r>
          </a:p>
        </p:txBody>
      </p:sp>
      <p:grpSp>
        <p:nvGrpSpPr>
          <p:cNvPr name="Group 5" id="5"/>
          <p:cNvGrpSpPr/>
          <p:nvPr/>
        </p:nvGrpSpPr>
        <p:grpSpPr>
          <a:xfrm rot="0">
            <a:off x="360000" y="10151025"/>
            <a:ext cx="6840000" cy="142875"/>
            <a:chOff x="0" y="0"/>
            <a:chExt cx="9120000" cy="190500"/>
          </a:xfrm>
        </p:grpSpPr>
        <p:sp>
          <p:nvSpPr>
            <p:cNvPr name="TextBox 6" id="6"/>
            <p:cNvSpPr txBox="true"/>
            <p:nvPr/>
          </p:nvSpPr>
          <p:spPr>
            <a:xfrm rot="0">
              <a:off x="0" y="0"/>
              <a:ext cx="1892756" cy="190500"/>
            </a:xfrm>
            <a:prstGeom prst="rect">
              <a:avLst/>
            </a:prstGeom>
          </p:spPr>
          <p:txBody>
            <a:bodyPr anchor="t" rtlCol="false" tIns="0" lIns="0" bIns="0" rIns="0">
              <a:spAutoFit/>
            </a:bodyPr>
            <a:lstStyle/>
            <a:p>
              <a:pPr algn="l">
                <a:lnSpc>
                  <a:spcPts val="1199"/>
                </a:lnSpc>
              </a:pPr>
              <a:r>
                <a:rPr lang="en-US" sz="999" b="true">
                  <a:solidFill>
                    <a:srgbClr val="226B88"/>
                  </a:solidFill>
                  <a:latin typeface="Open Sauce Bold"/>
                  <a:ea typeface="Open Sauce Bold"/>
                  <a:cs typeface="Open Sauce Bold"/>
                  <a:sym typeface="Open Sauce Bold"/>
                </a:rPr>
                <a:t>CYBS INNOVATIONS</a:t>
              </a:r>
            </a:p>
          </p:txBody>
        </p:sp>
        <p:sp>
          <p:nvSpPr>
            <p:cNvPr name="TextBox 7" id="7"/>
            <p:cNvSpPr txBox="true"/>
            <p:nvPr/>
          </p:nvSpPr>
          <p:spPr>
            <a:xfrm rot="0">
              <a:off x="6439352" y="0"/>
              <a:ext cx="2680648" cy="190500"/>
            </a:xfrm>
            <a:prstGeom prst="rect">
              <a:avLst/>
            </a:prstGeom>
          </p:spPr>
          <p:txBody>
            <a:bodyPr anchor="t" rtlCol="false" tIns="0" lIns="0" bIns="0" rIns="0">
              <a:spAutoFit/>
            </a:bodyPr>
            <a:lstStyle/>
            <a:p>
              <a:pPr algn="r">
                <a:lnSpc>
                  <a:spcPts val="1199"/>
                </a:lnSpc>
              </a:pPr>
              <a:r>
                <a:rPr lang="en-US" b="true" sz="999">
                  <a:solidFill>
                    <a:srgbClr val="226B88"/>
                  </a:solidFill>
                  <a:latin typeface="Open Sauce Bold"/>
                  <a:ea typeface="Open Sauce Bold"/>
                  <a:cs typeface="Open Sauce Bold"/>
                  <a:sym typeface="Open Sauce Bold"/>
                </a:rPr>
                <a:t>IT CONSULTANCY</a:t>
              </a:r>
            </a:p>
          </p:txBody>
        </p:sp>
      </p:grpSp>
      <p:grpSp>
        <p:nvGrpSpPr>
          <p:cNvPr name="Group 8" id="8"/>
          <p:cNvGrpSpPr/>
          <p:nvPr/>
        </p:nvGrpSpPr>
        <p:grpSpPr>
          <a:xfrm rot="0">
            <a:off x="756000" y="3511143"/>
            <a:ext cx="4110764" cy="5960081"/>
            <a:chOff x="0" y="0"/>
            <a:chExt cx="5481019" cy="7946774"/>
          </a:xfrm>
        </p:grpSpPr>
        <p:sp>
          <p:nvSpPr>
            <p:cNvPr name="AutoShape 9" id="9"/>
            <p:cNvSpPr/>
            <p:nvPr/>
          </p:nvSpPr>
          <p:spPr>
            <a:xfrm>
              <a:off x="931743" y="1090798"/>
              <a:ext cx="4549276" cy="0"/>
            </a:xfrm>
            <a:prstGeom prst="line">
              <a:avLst/>
            </a:prstGeom>
            <a:ln cap="flat" w="12789">
              <a:solidFill>
                <a:srgbClr val="132D28"/>
              </a:solidFill>
              <a:prstDash val="solid"/>
              <a:headEnd type="none" len="sm" w="sm"/>
              <a:tailEnd type="none" len="sm" w="sm"/>
            </a:ln>
          </p:spPr>
        </p:sp>
        <p:sp>
          <p:nvSpPr>
            <p:cNvPr name="AutoShape 10" id="10"/>
            <p:cNvSpPr/>
            <p:nvPr/>
          </p:nvSpPr>
          <p:spPr>
            <a:xfrm>
              <a:off x="931743" y="2352489"/>
              <a:ext cx="4549276" cy="0"/>
            </a:xfrm>
            <a:prstGeom prst="line">
              <a:avLst/>
            </a:prstGeom>
            <a:ln cap="flat" w="12789">
              <a:solidFill>
                <a:srgbClr val="132D28"/>
              </a:solidFill>
              <a:prstDash val="solid"/>
              <a:headEnd type="none" len="sm" w="sm"/>
              <a:tailEnd type="none" len="sm" w="sm"/>
            </a:ln>
          </p:spPr>
        </p:sp>
        <p:sp>
          <p:nvSpPr>
            <p:cNvPr name="Freeform 11" id="11"/>
            <p:cNvSpPr/>
            <p:nvPr/>
          </p:nvSpPr>
          <p:spPr>
            <a:xfrm flipH="false" flipV="false" rot="0">
              <a:off x="0" y="67545"/>
              <a:ext cx="601859" cy="461927"/>
            </a:xfrm>
            <a:custGeom>
              <a:avLst/>
              <a:gdLst/>
              <a:ahLst/>
              <a:cxnLst/>
              <a:rect r="r" b="b" t="t" l="l"/>
              <a:pathLst>
                <a:path h="461927" w="601859">
                  <a:moveTo>
                    <a:pt x="0" y="0"/>
                  </a:moveTo>
                  <a:lnTo>
                    <a:pt x="601859" y="0"/>
                  </a:lnTo>
                  <a:lnTo>
                    <a:pt x="601859" y="461927"/>
                  </a:lnTo>
                  <a:lnTo>
                    <a:pt x="0" y="461927"/>
                  </a:lnTo>
                  <a:lnTo>
                    <a:pt x="0" y="0"/>
                  </a:lnTo>
                  <a:close/>
                </a:path>
              </a:pathLst>
            </a:custGeom>
            <a:blipFill>
              <a:blip r:embed="rId4">
                <a:extLst>
                  <a:ext uri="{96DAC541-7B7A-43D3-8B79-37D633B846F1}">
                    <asvg:svgBlip xmlns:asvg="http://schemas.microsoft.com/office/drawing/2016/SVG/main" r:embed="rId5"/>
                  </a:ext>
                </a:extLst>
              </a:blip>
              <a:stretch>
                <a:fillRect l="0" t="0" r="0" b="0"/>
              </a:stretch>
            </a:blipFill>
          </p:spPr>
        </p:sp>
        <p:sp>
          <p:nvSpPr>
            <p:cNvPr name="Freeform 12" id="12"/>
            <p:cNvSpPr/>
            <p:nvPr/>
          </p:nvSpPr>
          <p:spPr>
            <a:xfrm flipH="false" flipV="false" rot="0">
              <a:off x="0" y="1274146"/>
              <a:ext cx="601859" cy="461927"/>
            </a:xfrm>
            <a:custGeom>
              <a:avLst/>
              <a:gdLst/>
              <a:ahLst/>
              <a:cxnLst/>
              <a:rect r="r" b="b" t="t" l="l"/>
              <a:pathLst>
                <a:path h="461927" w="601859">
                  <a:moveTo>
                    <a:pt x="0" y="0"/>
                  </a:moveTo>
                  <a:lnTo>
                    <a:pt x="601859" y="0"/>
                  </a:lnTo>
                  <a:lnTo>
                    <a:pt x="601859" y="461927"/>
                  </a:lnTo>
                  <a:lnTo>
                    <a:pt x="0" y="461927"/>
                  </a:lnTo>
                  <a:lnTo>
                    <a:pt x="0" y="0"/>
                  </a:lnTo>
                  <a:close/>
                </a:path>
              </a:pathLst>
            </a:custGeom>
            <a:blipFill>
              <a:blip r:embed="rId4">
                <a:extLst>
                  <a:ext uri="{96DAC541-7B7A-43D3-8B79-37D633B846F1}">
                    <asvg:svgBlip xmlns:asvg="http://schemas.microsoft.com/office/drawing/2016/SVG/main" r:embed="rId5"/>
                  </a:ext>
                </a:extLst>
              </a:blip>
              <a:stretch>
                <a:fillRect l="0" t="0" r="0" b="0"/>
              </a:stretch>
            </a:blipFill>
          </p:spPr>
        </p:sp>
        <p:sp>
          <p:nvSpPr>
            <p:cNvPr name="Freeform 13" id="13"/>
            <p:cNvSpPr/>
            <p:nvPr/>
          </p:nvSpPr>
          <p:spPr>
            <a:xfrm flipH="false" flipV="false" rot="0">
              <a:off x="0" y="2644801"/>
              <a:ext cx="601859" cy="461927"/>
            </a:xfrm>
            <a:custGeom>
              <a:avLst/>
              <a:gdLst/>
              <a:ahLst/>
              <a:cxnLst/>
              <a:rect r="r" b="b" t="t" l="l"/>
              <a:pathLst>
                <a:path h="461927" w="601859">
                  <a:moveTo>
                    <a:pt x="0" y="0"/>
                  </a:moveTo>
                  <a:lnTo>
                    <a:pt x="601859" y="0"/>
                  </a:lnTo>
                  <a:lnTo>
                    <a:pt x="601859" y="461927"/>
                  </a:lnTo>
                  <a:lnTo>
                    <a:pt x="0" y="461927"/>
                  </a:lnTo>
                  <a:lnTo>
                    <a:pt x="0" y="0"/>
                  </a:lnTo>
                  <a:close/>
                </a:path>
              </a:pathLst>
            </a:custGeom>
            <a:blipFill>
              <a:blip r:embed="rId4">
                <a:extLst>
                  <a:ext uri="{96DAC541-7B7A-43D3-8B79-37D633B846F1}">
                    <asvg:svgBlip xmlns:asvg="http://schemas.microsoft.com/office/drawing/2016/SVG/main" r:embed="rId5"/>
                  </a:ext>
                </a:extLst>
              </a:blip>
              <a:stretch>
                <a:fillRect l="0" t="0" r="0" b="0"/>
              </a:stretch>
            </a:blipFill>
          </p:spPr>
        </p:sp>
        <p:sp>
          <p:nvSpPr>
            <p:cNvPr name="TextBox 14" id="14"/>
            <p:cNvSpPr txBox="true"/>
            <p:nvPr/>
          </p:nvSpPr>
          <p:spPr>
            <a:xfrm rot="0">
              <a:off x="970324" y="-19050"/>
              <a:ext cx="4153113" cy="1219009"/>
            </a:xfrm>
            <a:prstGeom prst="rect">
              <a:avLst/>
            </a:prstGeom>
          </p:spPr>
          <p:txBody>
            <a:bodyPr anchor="t" rtlCol="false" tIns="0" lIns="0" bIns="0" rIns="0">
              <a:spAutoFit/>
            </a:bodyPr>
            <a:lstStyle/>
            <a:p>
              <a:pPr algn="l">
                <a:lnSpc>
                  <a:spcPts val="1837"/>
                </a:lnSpc>
              </a:pPr>
              <a:r>
                <a:rPr lang="en-US" sz="1312" b="true">
                  <a:solidFill>
                    <a:srgbClr val="226B88"/>
                  </a:solidFill>
                  <a:latin typeface="Open Sauce Bold"/>
                  <a:ea typeface="Open Sauce Bold"/>
                  <a:cs typeface="Open Sauce Bold"/>
                  <a:sym typeface="Open Sauce Bold"/>
                </a:rPr>
                <a:t>Healthcare </a:t>
              </a:r>
              <a:r>
                <a:rPr lang="en-US" sz="1312">
                  <a:solidFill>
                    <a:srgbClr val="226B88"/>
                  </a:solidFill>
                  <a:latin typeface="Open Sauce"/>
                  <a:ea typeface="Open Sauce"/>
                  <a:cs typeface="Open Sauce"/>
                  <a:sym typeface="Open Sauce"/>
                </a:rPr>
                <a:t>– IT solutions for patient management, telemedicine, and data security.</a:t>
              </a:r>
            </a:p>
            <a:p>
              <a:pPr algn="l">
                <a:lnSpc>
                  <a:spcPts val="1837"/>
                </a:lnSpc>
              </a:pPr>
            </a:p>
          </p:txBody>
        </p:sp>
        <p:sp>
          <p:nvSpPr>
            <p:cNvPr name="TextBox 15" id="15"/>
            <p:cNvSpPr txBox="true"/>
            <p:nvPr/>
          </p:nvSpPr>
          <p:spPr>
            <a:xfrm rot="0">
              <a:off x="970324" y="1255096"/>
              <a:ext cx="4153113" cy="1219009"/>
            </a:xfrm>
            <a:prstGeom prst="rect">
              <a:avLst/>
            </a:prstGeom>
          </p:spPr>
          <p:txBody>
            <a:bodyPr anchor="t" rtlCol="false" tIns="0" lIns="0" bIns="0" rIns="0">
              <a:spAutoFit/>
            </a:bodyPr>
            <a:lstStyle/>
            <a:p>
              <a:pPr algn="l">
                <a:lnSpc>
                  <a:spcPts val="1837"/>
                </a:lnSpc>
              </a:pPr>
              <a:r>
                <a:rPr lang="en-US" sz="1312" b="true">
                  <a:solidFill>
                    <a:srgbClr val="226B88"/>
                  </a:solidFill>
                  <a:latin typeface="Open Sauce Bold"/>
                  <a:ea typeface="Open Sauce Bold"/>
                  <a:cs typeface="Open Sauce Bold"/>
                  <a:sym typeface="Open Sauce Bold"/>
                </a:rPr>
                <a:t>Finance </a:t>
              </a:r>
              <a:r>
                <a:rPr lang="en-US" sz="1312">
                  <a:solidFill>
                    <a:srgbClr val="226B88"/>
                  </a:solidFill>
                  <a:latin typeface="Open Sauce"/>
                  <a:ea typeface="Open Sauce"/>
                  <a:cs typeface="Open Sauce"/>
                  <a:sym typeface="Open Sauce"/>
                </a:rPr>
                <a:t>– Cybersecurity and IT infrastructure for secure financial operations.</a:t>
              </a:r>
            </a:p>
            <a:p>
              <a:pPr algn="l">
                <a:lnSpc>
                  <a:spcPts val="1837"/>
                </a:lnSpc>
              </a:pPr>
            </a:p>
          </p:txBody>
        </p:sp>
        <p:sp>
          <p:nvSpPr>
            <p:cNvPr name="TextBox 16" id="16"/>
            <p:cNvSpPr txBox="true"/>
            <p:nvPr/>
          </p:nvSpPr>
          <p:spPr>
            <a:xfrm rot="0">
              <a:off x="970324" y="2529867"/>
              <a:ext cx="4153113" cy="907908"/>
            </a:xfrm>
            <a:prstGeom prst="rect">
              <a:avLst/>
            </a:prstGeom>
          </p:spPr>
          <p:txBody>
            <a:bodyPr anchor="t" rtlCol="false" tIns="0" lIns="0" bIns="0" rIns="0">
              <a:spAutoFit/>
            </a:bodyPr>
            <a:lstStyle/>
            <a:p>
              <a:pPr algn="l">
                <a:lnSpc>
                  <a:spcPts val="1837"/>
                </a:lnSpc>
              </a:pPr>
              <a:r>
                <a:rPr lang="en-US" sz="1312" b="true">
                  <a:solidFill>
                    <a:srgbClr val="226B88"/>
                  </a:solidFill>
                  <a:latin typeface="Open Sauce Semi-Bold"/>
                  <a:ea typeface="Open Sauce Semi-Bold"/>
                  <a:cs typeface="Open Sauce Semi-Bold"/>
                  <a:sym typeface="Open Sauce Semi-Bold"/>
                </a:rPr>
                <a:t>Retail &amp; eCommerce </a:t>
              </a:r>
              <a:r>
                <a:rPr lang="en-US" sz="1312">
                  <a:solidFill>
                    <a:srgbClr val="226B88"/>
                  </a:solidFill>
                  <a:latin typeface="Open Sauce"/>
                  <a:ea typeface="Open Sauce"/>
                  <a:cs typeface="Open Sauce"/>
                  <a:sym typeface="Open Sauce"/>
                </a:rPr>
                <a:t>– Scalable IT solutions for online businesses and inventory management.</a:t>
              </a:r>
            </a:p>
          </p:txBody>
        </p:sp>
        <p:sp>
          <p:nvSpPr>
            <p:cNvPr name="AutoShape 17" id="17"/>
            <p:cNvSpPr/>
            <p:nvPr/>
          </p:nvSpPr>
          <p:spPr>
            <a:xfrm>
              <a:off x="931743" y="4648475"/>
              <a:ext cx="4549276" cy="0"/>
            </a:xfrm>
            <a:prstGeom prst="line">
              <a:avLst/>
            </a:prstGeom>
            <a:ln cap="flat" w="12789">
              <a:solidFill>
                <a:srgbClr val="132D28"/>
              </a:solidFill>
              <a:prstDash val="solid"/>
              <a:headEnd type="none" len="sm" w="sm"/>
              <a:tailEnd type="none" len="sm" w="sm"/>
            </a:ln>
          </p:spPr>
        </p:sp>
        <p:sp>
          <p:nvSpPr>
            <p:cNvPr name="AutoShape 18" id="18"/>
            <p:cNvSpPr/>
            <p:nvPr/>
          </p:nvSpPr>
          <p:spPr>
            <a:xfrm>
              <a:off x="931743" y="5910165"/>
              <a:ext cx="4549276" cy="0"/>
            </a:xfrm>
            <a:prstGeom prst="line">
              <a:avLst/>
            </a:prstGeom>
            <a:ln cap="flat" w="12789">
              <a:solidFill>
                <a:srgbClr val="132D28"/>
              </a:solidFill>
              <a:prstDash val="solid"/>
              <a:headEnd type="none" len="sm" w="sm"/>
              <a:tailEnd type="none" len="sm" w="sm"/>
            </a:ln>
          </p:spPr>
        </p:sp>
        <p:sp>
          <p:nvSpPr>
            <p:cNvPr name="Freeform 19" id="19"/>
            <p:cNvSpPr/>
            <p:nvPr/>
          </p:nvSpPr>
          <p:spPr>
            <a:xfrm flipH="false" flipV="false" rot="0">
              <a:off x="0" y="3935676"/>
              <a:ext cx="601859" cy="461927"/>
            </a:xfrm>
            <a:custGeom>
              <a:avLst/>
              <a:gdLst/>
              <a:ahLst/>
              <a:cxnLst/>
              <a:rect r="r" b="b" t="t" l="l"/>
              <a:pathLst>
                <a:path h="461927" w="601859">
                  <a:moveTo>
                    <a:pt x="0" y="0"/>
                  </a:moveTo>
                  <a:lnTo>
                    <a:pt x="601859" y="0"/>
                  </a:lnTo>
                  <a:lnTo>
                    <a:pt x="601859" y="461927"/>
                  </a:lnTo>
                  <a:lnTo>
                    <a:pt x="0" y="461927"/>
                  </a:lnTo>
                  <a:lnTo>
                    <a:pt x="0" y="0"/>
                  </a:lnTo>
                  <a:close/>
                </a:path>
              </a:pathLst>
            </a:custGeom>
            <a:blipFill>
              <a:blip r:embed="rId4">
                <a:extLst>
                  <a:ext uri="{96DAC541-7B7A-43D3-8B79-37D633B846F1}">
                    <asvg:svgBlip xmlns:asvg="http://schemas.microsoft.com/office/drawing/2016/SVG/main" r:embed="rId5"/>
                  </a:ext>
                </a:extLst>
              </a:blip>
              <a:stretch>
                <a:fillRect l="0" t="0" r="0" b="0"/>
              </a:stretch>
            </a:blipFill>
          </p:spPr>
        </p:sp>
        <p:sp>
          <p:nvSpPr>
            <p:cNvPr name="Freeform 20" id="20"/>
            <p:cNvSpPr/>
            <p:nvPr/>
          </p:nvSpPr>
          <p:spPr>
            <a:xfrm flipH="false" flipV="false" rot="0">
              <a:off x="0" y="4787380"/>
              <a:ext cx="601859" cy="461927"/>
            </a:xfrm>
            <a:custGeom>
              <a:avLst/>
              <a:gdLst/>
              <a:ahLst/>
              <a:cxnLst/>
              <a:rect r="r" b="b" t="t" l="l"/>
              <a:pathLst>
                <a:path h="461927" w="601859">
                  <a:moveTo>
                    <a:pt x="0" y="0"/>
                  </a:moveTo>
                  <a:lnTo>
                    <a:pt x="601859" y="0"/>
                  </a:lnTo>
                  <a:lnTo>
                    <a:pt x="601859" y="461926"/>
                  </a:lnTo>
                  <a:lnTo>
                    <a:pt x="0" y="461926"/>
                  </a:lnTo>
                  <a:lnTo>
                    <a:pt x="0" y="0"/>
                  </a:lnTo>
                  <a:close/>
                </a:path>
              </a:pathLst>
            </a:custGeom>
            <a:blipFill>
              <a:blip r:embed="rId4">
                <a:extLst>
                  <a:ext uri="{96DAC541-7B7A-43D3-8B79-37D633B846F1}">
                    <asvg:svgBlip xmlns:asvg="http://schemas.microsoft.com/office/drawing/2016/SVG/main" r:embed="rId5"/>
                  </a:ext>
                </a:extLst>
              </a:blip>
              <a:stretch>
                <a:fillRect l="0" t="0" r="0" b="0"/>
              </a:stretch>
            </a:blipFill>
          </p:spPr>
        </p:sp>
        <p:sp>
          <p:nvSpPr>
            <p:cNvPr name="Freeform 21" id="21"/>
            <p:cNvSpPr/>
            <p:nvPr/>
          </p:nvSpPr>
          <p:spPr>
            <a:xfrm flipH="false" flipV="false" rot="0">
              <a:off x="0" y="6158035"/>
              <a:ext cx="601859" cy="461927"/>
            </a:xfrm>
            <a:custGeom>
              <a:avLst/>
              <a:gdLst/>
              <a:ahLst/>
              <a:cxnLst/>
              <a:rect r="r" b="b" t="t" l="l"/>
              <a:pathLst>
                <a:path h="461927" w="601859">
                  <a:moveTo>
                    <a:pt x="0" y="0"/>
                  </a:moveTo>
                  <a:lnTo>
                    <a:pt x="601859" y="0"/>
                  </a:lnTo>
                  <a:lnTo>
                    <a:pt x="601859" y="461927"/>
                  </a:lnTo>
                  <a:lnTo>
                    <a:pt x="0" y="461927"/>
                  </a:lnTo>
                  <a:lnTo>
                    <a:pt x="0" y="0"/>
                  </a:lnTo>
                  <a:close/>
                </a:path>
              </a:pathLst>
            </a:custGeom>
            <a:blipFill>
              <a:blip r:embed="rId4">
                <a:extLst>
                  <a:ext uri="{96DAC541-7B7A-43D3-8B79-37D633B846F1}">
                    <asvg:svgBlip xmlns:asvg="http://schemas.microsoft.com/office/drawing/2016/SVG/main" r:embed="rId5"/>
                  </a:ext>
                </a:extLst>
              </a:blip>
              <a:stretch>
                <a:fillRect l="0" t="0" r="0" b="0"/>
              </a:stretch>
            </a:blipFill>
          </p:spPr>
        </p:sp>
        <p:sp>
          <p:nvSpPr>
            <p:cNvPr name="TextBox 22" id="22"/>
            <p:cNvSpPr txBox="true"/>
            <p:nvPr/>
          </p:nvSpPr>
          <p:spPr>
            <a:xfrm rot="0">
              <a:off x="970324" y="3849081"/>
              <a:ext cx="4153113" cy="596808"/>
            </a:xfrm>
            <a:prstGeom prst="rect">
              <a:avLst/>
            </a:prstGeom>
          </p:spPr>
          <p:txBody>
            <a:bodyPr anchor="t" rtlCol="false" tIns="0" lIns="0" bIns="0" rIns="0">
              <a:spAutoFit/>
            </a:bodyPr>
            <a:lstStyle/>
            <a:p>
              <a:pPr algn="l">
                <a:lnSpc>
                  <a:spcPts val="1837"/>
                </a:lnSpc>
              </a:pPr>
              <a:r>
                <a:rPr lang="en-US" sz="1312" b="true">
                  <a:solidFill>
                    <a:srgbClr val="226B88"/>
                  </a:solidFill>
                  <a:latin typeface="Open Sauce Bold"/>
                  <a:ea typeface="Open Sauce Bold"/>
                  <a:cs typeface="Open Sauce Bold"/>
                  <a:sym typeface="Open Sauce Bold"/>
                </a:rPr>
                <a:t>Education </a:t>
              </a:r>
              <a:r>
                <a:rPr lang="en-US" sz="1312">
                  <a:solidFill>
                    <a:srgbClr val="226B88"/>
                  </a:solidFill>
                  <a:latin typeface="Open Sauce"/>
                  <a:ea typeface="Open Sauce"/>
                  <a:cs typeface="Open Sauce"/>
                  <a:sym typeface="Open Sauce"/>
                </a:rPr>
                <a:t>– Smart e-learning and virtual classroom technologies.</a:t>
              </a:r>
            </a:p>
          </p:txBody>
        </p:sp>
        <p:sp>
          <p:nvSpPr>
            <p:cNvPr name="TextBox 23" id="23"/>
            <p:cNvSpPr txBox="true"/>
            <p:nvPr/>
          </p:nvSpPr>
          <p:spPr>
            <a:xfrm rot="0">
              <a:off x="970324" y="4812772"/>
              <a:ext cx="4153113" cy="907908"/>
            </a:xfrm>
            <a:prstGeom prst="rect">
              <a:avLst/>
            </a:prstGeom>
          </p:spPr>
          <p:txBody>
            <a:bodyPr anchor="t" rtlCol="false" tIns="0" lIns="0" bIns="0" rIns="0">
              <a:spAutoFit/>
            </a:bodyPr>
            <a:lstStyle/>
            <a:p>
              <a:pPr algn="l">
                <a:lnSpc>
                  <a:spcPts val="1837"/>
                </a:lnSpc>
              </a:pPr>
              <a:r>
                <a:rPr lang="en-US" sz="1312" b="true">
                  <a:solidFill>
                    <a:srgbClr val="226B88"/>
                  </a:solidFill>
                  <a:latin typeface="Open Sauce Bold"/>
                  <a:ea typeface="Open Sauce Bold"/>
                  <a:cs typeface="Open Sauce Bold"/>
                  <a:sym typeface="Open Sauce Bold"/>
                </a:rPr>
                <a:t>Real Estate </a:t>
              </a:r>
              <a:r>
                <a:rPr lang="en-US" sz="1312">
                  <a:solidFill>
                    <a:srgbClr val="226B88"/>
                  </a:solidFill>
                  <a:latin typeface="Open Sauce"/>
                  <a:ea typeface="Open Sauce"/>
                  <a:cs typeface="Open Sauce"/>
                  <a:sym typeface="Open Sauce"/>
                </a:rPr>
                <a:t>– Digital tools for property management and customer engagement.</a:t>
              </a:r>
            </a:p>
          </p:txBody>
        </p:sp>
        <p:sp>
          <p:nvSpPr>
            <p:cNvPr name="TextBox 24" id="24"/>
            <p:cNvSpPr txBox="true"/>
            <p:nvPr/>
          </p:nvSpPr>
          <p:spPr>
            <a:xfrm rot="0">
              <a:off x="970324" y="6087544"/>
              <a:ext cx="4153113" cy="907908"/>
            </a:xfrm>
            <a:prstGeom prst="rect">
              <a:avLst/>
            </a:prstGeom>
          </p:spPr>
          <p:txBody>
            <a:bodyPr anchor="t" rtlCol="false" tIns="0" lIns="0" bIns="0" rIns="0">
              <a:spAutoFit/>
            </a:bodyPr>
            <a:lstStyle/>
            <a:p>
              <a:pPr algn="l">
                <a:lnSpc>
                  <a:spcPts val="1837"/>
                </a:lnSpc>
              </a:pPr>
              <a:r>
                <a:rPr lang="en-US" sz="1312" b="true">
                  <a:solidFill>
                    <a:srgbClr val="226B88"/>
                  </a:solidFill>
                  <a:latin typeface="Open Sauce Bold"/>
                  <a:ea typeface="Open Sauce Bold"/>
                  <a:cs typeface="Open Sauce Bold"/>
                  <a:sym typeface="Open Sauce Bold"/>
                </a:rPr>
                <a:t>Logistics &amp; Transportation</a:t>
              </a:r>
              <a:r>
                <a:rPr lang="en-US" sz="1312" b="true">
                  <a:solidFill>
                    <a:srgbClr val="226B88"/>
                  </a:solidFill>
                  <a:latin typeface="Open Sauce Semi-Bold"/>
                  <a:ea typeface="Open Sauce Semi-Bold"/>
                  <a:cs typeface="Open Sauce Semi-Bold"/>
                  <a:sym typeface="Open Sauce Semi-Bold"/>
                </a:rPr>
                <a:t> – GPS tracking, fleet management, and logistics automation.</a:t>
              </a:r>
            </a:p>
          </p:txBody>
        </p:sp>
        <p:sp>
          <p:nvSpPr>
            <p:cNvPr name="AutoShape 25" id="25"/>
            <p:cNvSpPr/>
            <p:nvPr/>
          </p:nvSpPr>
          <p:spPr>
            <a:xfrm>
              <a:off x="931743" y="3651472"/>
              <a:ext cx="4549276" cy="0"/>
            </a:xfrm>
            <a:prstGeom prst="line">
              <a:avLst/>
            </a:prstGeom>
            <a:ln cap="flat" w="12789">
              <a:solidFill>
                <a:srgbClr val="132D28"/>
              </a:solidFill>
              <a:prstDash val="solid"/>
              <a:headEnd type="none" len="sm" w="sm"/>
              <a:tailEnd type="none" len="sm" w="sm"/>
            </a:ln>
          </p:spPr>
        </p:sp>
        <p:sp>
          <p:nvSpPr>
            <p:cNvPr name="AutoShape 26" id="26"/>
            <p:cNvSpPr/>
            <p:nvPr/>
          </p:nvSpPr>
          <p:spPr>
            <a:xfrm>
              <a:off x="931743" y="7180898"/>
              <a:ext cx="4549276" cy="0"/>
            </a:xfrm>
            <a:prstGeom prst="line">
              <a:avLst/>
            </a:prstGeom>
            <a:ln cap="flat" w="12789">
              <a:solidFill>
                <a:srgbClr val="132D28"/>
              </a:solidFill>
              <a:prstDash val="solid"/>
              <a:headEnd type="none" len="sm" w="sm"/>
              <a:tailEnd type="none" len="sm" w="sm"/>
            </a:ln>
          </p:spPr>
        </p:sp>
        <p:sp>
          <p:nvSpPr>
            <p:cNvPr name="Freeform 27" id="27"/>
            <p:cNvSpPr/>
            <p:nvPr/>
          </p:nvSpPr>
          <p:spPr>
            <a:xfrm flipH="false" flipV="false" rot="0">
              <a:off x="0" y="7428768"/>
              <a:ext cx="601859" cy="461927"/>
            </a:xfrm>
            <a:custGeom>
              <a:avLst/>
              <a:gdLst/>
              <a:ahLst/>
              <a:cxnLst/>
              <a:rect r="r" b="b" t="t" l="l"/>
              <a:pathLst>
                <a:path h="461927" w="601859">
                  <a:moveTo>
                    <a:pt x="0" y="0"/>
                  </a:moveTo>
                  <a:lnTo>
                    <a:pt x="601859" y="0"/>
                  </a:lnTo>
                  <a:lnTo>
                    <a:pt x="601859" y="461926"/>
                  </a:lnTo>
                  <a:lnTo>
                    <a:pt x="0" y="461926"/>
                  </a:lnTo>
                  <a:lnTo>
                    <a:pt x="0" y="0"/>
                  </a:lnTo>
                  <a:close/>
                </a:path>
              </a:pathLst>
            </a:custGeom>
            <a:blipFill>
              <a:blip r:embed="rId4">
                <a:extLst>
                  <a:ext uri="{96DAC541-7B7A-43D3-8B79-37D633B846F1}">
                    <asvg:svgBlip xmlns:asvg="http://schemas.microsoft.com/office/drawing/2016/SVG/main" r:embed="rId5"/>
                  </a:ext>
                </a:extLst>
              </a:blip>
              <a:stretch>
                <a:fillRect l="0" t="0" r="0" b="0"/>
              </a:stretch>
            </a:blipFill>
          </p:spPr>
        </p:sp>
        <p:sp>
          <p:nvSpPr>
            <p:cNvPr name="TextBox 28" id="28"/>
            <p:cNvSpPr txBox="true"/>
            <p:nvPr/>
          </p:nvSpPr>
          <p:spPr>
            <a:xfrm rot="0">
              <a:off x="970324" y="7358276"/>
              <a:ext cx="4153113" cy="588498"/>
            </a:xfrm>
            <a:prstGeom prst="rect">
              <a:avLst/>
            </a:prstGeom>
          </p:spPr>
          <p:txBody>
            <a:bodyPr anchor="t" rtlCol="false" tIns="0" lIns="0" bIns="0" rIns="0">
              <a:spAutoFit/>
            </a:bodyPr>
            <a:lstStyle/>
            <a:p>
              <a:pPr algn="l">
                <a:lnSpc>
                  <a:spcPts val="1837"/>
                </a:lnSpc>
              </a:pPr>
              <a:r>
                <a:rPr lang="en-US" sz="1312" b="true">
                  <a:solidFill>
                    <a:srgbClr val="226B88"/>
                  </a:solidFill>
                  <a:latin typeface="Open Sauce Bold"/>
                  <a:ea typeface="Open Sauce Bold"/>
                  <a:cs typeface="Open Sauce Bold"/>
                  <a:sym typeface="Open Sauce Bold"/>
                </a:rPr>
                <a:t>Manufacturing </a:t>
              </a:r>
              <a:r>
                <a:rPr lang="en-US" sz="1312">
                  <a:solidFill>
                    <a:srgbClr val="226B88"/>
                  </a:solidFill>
                  <a:latin typeface="Open Sauce"/>
                  <a:ea typeface="Open Sauce"/>
                  <a:cs typeface="Open Sauce"/>
                  <a:sym typeface="Open Sauce"/>
                </a:rPr>
                <a:t>– Industrial automation and supply chain solutions.</a:t>
              </a:r>
            </a:p>
          </p:txBody>
        </p:sp>
      </p:grpSp>
    </p:spTree>
  </p:cSld>
  <p:clrMapOvr>
    <a:masterClrMapping/>
  </p:clrMapOvr>
</p:sld>
</file>

<file path=ppt/slides/slide8.xml><?xml version="1.0" encoding="utf-8"?>
<p:sld xmlns:p="http://schemas.openxmlformats.org/presentationml/2006/main" xmlns:a="http://schemas.openxmlformats.org/drawingml/2006/main" xmlns:r="http://schemas.openxmlformats.org/officeDocument/2006/relationships">
  <p:cSld>
    <p:bg>
      <p:bgPr>
        <a:solidFill>
          <a:srgbClr val="226B88"/>
        </a:solidFill>
      </p:bgPr>
    </p:bg>
    <p:spTree>
      <p:nvGrpSpPr>
        <p:cNvPr id="1" name=""/>
        <p:cNvGrpSpPr/>
        <p:nvPr/>
      </p:nvGrpSpPr>
      <p:grpSpPr>
        <a:xfrm>
          <a:off x="0" y="0"/>
          <a:ext cx="0" cy="0"/>
          <a:chOff x="0" y="0"/>
          <a:chExt cx="0" cy="0"/>
        </a:xfrm>
      </p:grpSpPr>
      <p:sp>
        <p:nvSpPr>
          <p:cNvPr name="Freeform 2" id="2"/>
          <p:cNvSpPr/>
          <p:nvPr/>
        </p:nvSpPr>
        <p:spPr>
          <a:xfrm flipH="false" flipV="false" rot="-5400000">
            <a:off x="123687" y="9058278"/>
            <a:ext cx="3024000" cy="3643373"/>
          </a:xfrm>
          <a:custGeom>
            <a:avLst/>
            <a:gdLst/>
            <a:ahLst/>
            <a:cxnLst/>
            <a:rect r="r" b="b" t="t" l="l"/>
            <a:pathLst>
              <a:path h="3643373" w="3024000">
                <a:moveTo>
                  <a:pt x="0" y="0"/>
                </a:moveTo>
                <a:lnTo>
                  <a:pt x="3024000" y="0"/>
                </a:lnTo>
                <a:lnTo>
                  <a:pt x="3024000" y="3643374"/>
                </a:lnTo>
                <a:lnTo>
                  <a:pt x="0" y="3643374"/>
                </a:lnTo>
                <a:lnTo>
                  <a:pt x="0" y="0"/>
                </a:lnTo>
                <a:close/>
              </a:path>
            </a:pathLst>
          </a:custGeom>
          <a:blipFill>
            <a:blip r:embed="rId2">
              <a:alphaModFix amt="40000"/>
              <a:extLst>
                <a:ext uri="{96DAC541-7B7A-43D3-8B79-37D633B846F1}">
                  <asvg:svgBlip xmlns:asvg="http://schemas.microsoft.com/office/drawing/2016/SVG/main" r:embed="rId3"/>
                </a:ext>
              </a:extLst>
            </a:blip>
            <a:stretch>
              <a:fillRect l="0" t="0" r="0" b="0"/>
            </a:stretch>
          </a:blipFill>
          <a:ln cap="sq">
            <a:noFill/>
            <a:prstDash val="solid"/>
            <a:miter/>
          </a:ln>
        </p:spPr>
      </p:sp>
      <p:sp>
        <p:nvSpPr>
          <p:cNvPr name="Freeform 3" id="3"/>
          <p:cNvSpPr/>
          <p:nvPr/>
        </p:nvSpPr>
        <p:spPr>
          <a:xfrm flipH="false" flipV="false" rot="0">
            <a:off x="576000" y="6138990"/>
            <a:ext cx="554044" cy="554044"/>
          </a:xfrm>
          <a:custGeom>
            <a:avLst/>
            <a:gdLst/>
            <a:ahLst/>
            <a:cxnLst/>
            <a:rect r="r" b="b" t="t" l="l"/>
            <a:pathLst>
              <a:path h="554044" w="554044">
                <a:moveTo>
                  <a:pt x="0" y="0"/>
                </a:moveTo>
                <a:lnTo>
                  <a:pt x="554044" y="0"/>
                </a:lnTo>
                <a:lnTo>
                  <a:pt x="554044" y="554044"/>
                </a:lnTo>
                <a:lnTo>
                  <a:pt x="0" y="554044"/>
                </a:lnTo>
                <a:lnTo>
                  <a:pt x="0" y="0"/>
                </a:lnTo>
                <a:close/>
              </a:path>
            </a:pathLst>
          </a:custGeom>
          <a:blipFill>
            <a:blip r:embed="rId4">
              <a:extLst>
                <a:ext uri="{96DAC541-7B7A-43D3-8B79-37D633B846F1}">
                  <asvg:svgBlip xmlns:asvg="http://schemas.microsoft.com/office/drawing/2016/SVG/main" r:embed="rId5"/>
                </a:ext>
              </a:extLst>
            </a:blip>
            <a:stretch>
              <a:fillRect l="0" t="0" r="0" b="0"/>
            </a:stretch>
          </a:blipFill>
        </p:spPr>
      </p:sp>
      <p:sp>
        <p:nvSpPr>
          <p:cNvPr name="Freeform 4" id="4"/>
          <p:cNvSpPr/>
          <p:nvPr/>
        </p:nvSpPr>
        <p:spPr>
          <a:xfrm flipH="false" flipV="false" rot="5400000">
            <a:off x="4221495" y="8603843"/>
            <a:ext cx="2966590" cy="4494833"/>
          </a:xfrm>
          <a:custGeom>
            <a:avLst/>
            <a:gdLst/>
            <a:ahLst/>
            <a:cxnLst/>
            <a:rect r="r" b="b" t="t" l="l"/>
            <a:pathLst>
              <a:path h="4494833" w="2966590">
                <a:moveTo>
                  <a:pt x="0" y="0"/>
                </a:moveTo>
                <a:lnTo>
                  <a:pt x="2966590" y="0"/>
                </a:lnTo>
                <a:lnTo>
                  <a:pt x="2966590" y="4494834"/>
                </a:lnTo>
                <a:lnTo>
                  <a:pt x="0" y="4494834"/>
                </a:lnTo>
                <a:lnTo>
                  <a:pt x="0" y="0"/>
                </a:lnTo>
                <a:close/>
              </a:path>
            </a:pathLst>
          </a:custGeom>
          <a:blipFill>
            <a:blip r:embed="rId6">
              <a:alphaModFix amt="40000"/>
              <a:extLst>
                <a:ext uri="{96DAC541-7B7A-43D3-8B79-37D633B846F1}">
                  <asvg:svgBlip xmlns:asvg="http://schemas.microsoft.com/office/drawing/2016/SVG/main" r:embed="rId7"/>
                </a:ext>
              </a:extLst>
            </a:blip>
            <a:stretch>
              <a:fillRect l="0" t="0" r="0" b="0"/>
            </a:stretch>
          </a:blipFill>
          <a:ln cap="sq">
            <a:noFill/>
            <a:prstDash val="solid"/>
            <a:miter/>
          </a:ln>
        </p:spPr>
      </p:sp>
      <p:sp>
        <p:nvSpPr>
          <p:cNvPr name="TextBox 5" id="5"/>
          <p:cNvSpPr txBox="true"/>
          <p:nvPr/>
        </p:nvSpPr>
        <p:spPr>
          <a:xfrm rot="0">
            <a:off x="576000" y="951341"/>
            <a:ext cx="4488000" cy="1255395"/>
          </a:xfrm>
          <a:prstGeom prst="rect">
            <a:avLst/>
          </a:prstGeom>
        </p:spPr>
        <p:txBody>
          <a:bodyPr anchor="t" rtlCol="false" tIns="0" lIns="0" bIns="0" rIns="0">
            <a:spAutoFit/>
          </a:bodyPr>
          <a:lstStyle/>
          <a:p>
            <a:pPr algn="l" marL="0" indent="0" lvl="0">
              <a:lnSpc>
                <a:spcPts val="4800"/>
              </a:lnSpc>
              <a:spcBef>
                <a:spcPct val="0"/>
              </a:spcBef>
            </a:pPr>
            <a:r>
              <a:rPr lang="en-US" sz="4800" strike="noStrike" u="none">
                <a:solidFill>
                  <a:srgbClr val="5CAFC0"/>
                </a:solidFill>
                <a:latin typeface="Roca One"/>
                <a:ea typeface="Roca One"/>
                <a:cs typeface="Roca One"/>
                <a:sym typeface="Roca One"/>
              </a:rPr>
              <a:t>Contact Information</a:t>
            </a:r>
          </a:p>
        </p:txBody>
      </p:sp>
      <p:sp>
        <p:nvSpPr>
          <p:cNvPr name="TextBox 6" id="6"/>
          <p:cNvSpPr txBox="true"/>
          <p:nvPr/>
        </p:nvSpPr>
        <p:spPr>
          <a:xfrm rot="0">
            <a:off x="576000" y="3549761"/>
            <a:ext cx="6369164" cy="361950"/>
          </a:xfrm>
          <a:prstGeom prst="rect">
            <a:avLst/>
          </a:prstGeom>
        </p:spPr>
        <p:txBody>
          <a:bodyPr anchor="t" rtlCol="false" tIns="0" lIns="0" bIns="0" rIns="0">
            <a:spAutoFit/>
          </a:bodyPr>
          <a:lstStyle/>
          <a:p>
            <a:pPr algn="l">
              <a:lnSpc>
                <a:spcPts val="2879"/>
              </a:lnSpc>
            </a:pPr>
            <a:r>
              <a:rPr lang="en-US" sz="2400">
                <a:solidFill>
                  <a:srgbClr val="5CAFC0"/>
                </a:solidFill>
                <a:latin typeface="Open Sauce"/>
                <a:ea typeface="Open Sauce"/>
                <a:cs typeface="Open Sauce"/>
                <a:sym typeface="Open Sauce"/>
              </a:rPr>
              <a:t>Created By :</a:t>
            </a:r>
          </a:p>
        </p:txBody>
      </p:sp>
      <p:sp>
        <p:nvSpPr>
          <p:cNvPr name="TextBox 7" id="7"/>
          <p:cNvSpPr txBox="true"/>
          <p:nvPr/>
        </p:nvSpPr>
        <p:spPr>
          <a:xfrm rot="0">
            <a:off x="576000" y="3991888"/>
            <a:ext cx="6257634" cy="361950"/>
          </a:xfrm>
          <a:prstGeom prst="rect">
            <a:avLst/>
          </a:prstGeom>
        </p:spPr>
        <p:txBody>
          <a:bodyPr anchor="t" rtlCol="false" tIns="0" lIns="0" bIns="0" rIns="0">
            <a:spAutoFit/>
          </a:bodyPr>
          <a:lstStyle/>
          <a:p>
            <a:pPr algn="l">
              <a:lnSpc>
                <a:spcPts val="2879"/>
              </a:lnSpc>
            </a:pPr>
            <a:r>
              <a:rPr lang="en-US" sz="2400" b="true">
                <a:solidFill>
                  <a:srgbClr val="5CAFC0"/>
                </a:solidFill>
                <a:latin typeface="Open Sauce Bold"/>
                <a:ea typeface="Open Sauce Bold"/>
                <a:cs typeface="Open Sauce Bold"/>
                <a:sym typeface="Open Sauce Bold"/>
              </a:rPr>
              <a:t>Cybs Innovations</a:t>
            </a:r>
          </a:p>
        </p:txBody>
      </p:sp>
      <p:sp>
        <p:nvSpPr>
          <p:cNvPr name="TextBox 8" id="8"/>
          <p:cNvSpPr txBox="true"/>
          <p:nvPr/>
        </p:nvSpPr>
        <p:spPr>
          <a:xfrm rot="0">
            <a:off x="4195489" y="6129465"/>
            <a:ext cx="2632511" cy="161925"/>
          </a:xfrm>
          <a:prstGeom prst="rect">
            <a:avLst/>
          </a:prstGeom>
        </p:spPr>
        <p:txBody>
          <a:bodyPr anchor="t" rtlCol="false" tIns="0" lIns="0" bIns="0" rIns="0">
            <a:spAutoFit/>
          </a:bodyPr>
          <a:lstStyle/>
          <a:p>
            <a:pPr algn="l">
              <a:lnSpc>
                <a:spcPts val="1200"/>
              </a:lnSpc>
            </a:pPr>
            <a:r>
              <a:rPr lang="en-US" sz="1000">
                <a:solidFill>
                  <a:srgbClr val="5CAFC0"/>
                </a:solidFill>
                <a:latin typeface="Open Sauce"/>
                <a:ea typeface="Open Sauce"/>
                <a:cs typeface="Open Sauce"/>
                <a:sym typeface="Open Sauce"/>
              </a:rPr>
              <a:t>Email</a:t>
            </a:r>
          </a:p>
        </p:txBody>
      </p:sp>
      <p:sp>
        <p:nvSpPr>
          <p:cNvPr name="TextBox 9" id="9"/>
          <p:cNvSpPr txBox="true"/>
          <p:nvPr/>
        </p:nvSpPr>
        <p:spPr>
          <a:xfrm rot="0">
            <a:off x="4195489" y="6310440"/>
            <a:ext cx="2749675" cy="247650"/>
          </a:xfrm>
          <a:prstGeom prst="rect">
            <a:avLst/>
          </a:prstGeom>
        </p:spPr>
        <p:txBody>
          <a:bodyPr anchor="t" rtlCol="false" tIns="0" lIns="0" bIns="0" rIns="0">
            <a:spAutoFit/>
          </a:bodyPr>
          <a:lstStyle/>
          <a:p>
            <a:pPr algn="l">
              <a:lnSpc>
                <a:spcPts val="1919"/>
              </a:lnSpc>
            </a:pPr>
            <a:r>
              <a:rPr lang="en-US" sz="1599">
                <a:solidFill>
                  <a:srgbClr val="5CAFC0"/>
                </a:solidFill>
                <a:latin typeface="Open Sauce"/>
                <a:ea typeface="Open Sauce"/>
                <a:cs typeface="Open Sauce"/>
                <a:sym typeface="Open Sauce"/>
              </a:rPr>
              <a:t>info@cysinnovations.com</a:t>
            </a:r>
          </a:p>
        </p:txBody>
      </p:sp>
      <p:sp>
        <p:nvSpPr>
          <p:cNvPr name="TextBox 10" id="10"/>
          <p:cNvSpPr txBox="true"/>
          <p:nvPr/>
        </p:nvSpPr>
        <p:spPr>
          <a:xfrm rot="0">
            <a:off x="4203689" y="6920040"/>
            <a:ext cx="2624311" cy="161925"/>
          </a:xfrm>
          <a:prstGeom prst="rect">
            <a:avLst/>
          </a:prstGeom>
        </p:spPr>
        <p:txBody>
          <a:bodyPr anchor="t" rtlCol="false" tIns="0" lIns="0" bIns="0" rIns="0">
            <a:spAutoFit/>
          </a:bodyPr>
          <a:lstStyle/>
          <a:p>
            <a:pPr algn="l">
              <a:lnSpc>
                <a:spcPts val="1200"/>
              </a:lnSpc>
            </a:pPr>
            <a:r>
              <a:rPr lang="en-US" sz="1000">
                <a:solidFill>
                  <a:srgbClr val="5CAFC0"/>
                </a:solidFill>
                <a:latin typeface="Open Sauce"/>
                <a:ea typeface="Open Sauce"/>
                <a:cs typeface="Open Sauce"/>
                <a:sym typeface="Open Sauce"/>
              </a:rPr>
              <a:t>Phone</a:t>
            </a:r>
          </a:p>
        </p:txBody>
      </p:sp>
      <p:sp>
        <p:nvSpPr>
          <p:cNvPr name="TextBox 11" id="11"/>
          <p:cNvSpPr txBox="true"/>
          <p:nvPr/>
        </p:nvSpPr>
        <p:spPr>
          <a:xfrm rot="0">
            <a:off x="4203689" y="7101015"/>
            <a:ext cx="2870962" cy="247650"/>
          </a:xfrm>
          <a:prstGeom prst="rect">
            <a:avLst/>
          </a:prstGeom>
        </p:spPr>
        <p:txBody>
          <a:bodyPr anchor="t" rtlCol="false" tIns="0" lIns="0" bIns="0" rIns="0">
            <a:spAutoFit/>
          </a:bodyPr>
          <a:lstStyle/>
          <a:p>
            <a:pPr algn="l">
              <a:lnSpc>
                <a:spcPts val="1919"/>
              </a:lnSpc>
            </a:pPr>
            <a:r>
              <a:rPr lang="en-US" sz="1599">
                <a:solidFill>
                  <a:srgbClr val="5CAFC0"/>
                </a:solidFill>
                <a:latin typeface="Open Sauce"/>
                <a:ea typeface="Open Sauce"/>
                <a:cs typeface="Open Sauce"/>
                <a:sym typeface="Open Sauce"/>
              </a:rPr>
              <a:t>+91 7646809755</a:t>
            </a:r>
          </a:p>
        </p:txBody>
      </p:sp>
      <p:sp>
        <p:nvSpPr>
          <p:cNvPr name="TextBox 12" id="12"/>
          <p:cNvSpPr txBox="true"/>
          <p:nvPr/>
        </p:nvSpPr>
        <p:spPr>
          <a:xfrm rot="0">
            <a:off x="4195489" y="7710615"/>
            <a:ext cx="2749675" cy="161925"/>
          </a:xfrm>
          <a:prstGeom prst="rect">
            <a:avLst/>
          </a:prstGeom>
        </p:spPr>
        <p:txBody>
          <a:bodyPr anchor="t" rtlCol="false" tIns="0" lIns="0" bIns="0" rIns="0">
            <a:spAutoFit/>
          </a:bodyPr>
          <a:lstStyle/>
          <a:p>
            <a:pPr algn="l">
              <a:lnSpc>
                <a:spcPts val="1200"/>
              </a:lnSpc>
            </a:pPr>
            <a:r>
              <a:rPr lang="en-US" sz="1000">
                <a:solidFill>
                  <a:srgbClr val="5CAFC0"/>
                </a:solidFill>
                <a:latin typeface="Open Sauce"/>
                <a:ea typeface="Open Sauce"/>
                <a:cs typeface="Open Sauce"/>
                <a:sym typeface="Open Sauce"/>
              </a:rPr>
              <a:t>Website</a:t>
            </a:r>
          </a:p>
        </p:txBody>
      </p:sp>
      <p:sp>
        <p:nvSpPr>
          <p:cNvPr name="TextBox 13" id="13"/>
          <p:cNvSpPr txBox="true"/>
          <p:nvPr/>
        </p:nvSpPr>
        <p:spPr>
          <a:xfrm rot="0">
            <a:off x="4195489" y="7891590"/>
            <a:ext cx="2879161" cy="247650"/>
          </a:xfrm>
          <a:prstGeom prst="rect">
            <a:avLst/>
          </a:prstGeom>
        </p:spPr>
        <p:txBody>
          <a:bodyPr anchor="t" rtlCol="false" tIns="0" lIns="0" bIns="0" rIns="0">
            <a:spAutoFit/>
          </a:bodyPr>
          <a:lstStyle/>
          <a:p>
            <a:pPr algn="l">
              <a:lnSpc>
                <a:spcPts val="1919"/>
              </a:lnSpc>
            </a:pPr>
            <a:r>
              <a:rPr lang="en-US" sz="1599">
                <a:solidFill>
                  <a:srgbClr val="5CAFC0"/>
                </a:solidFill>
                <a:latin typeface="Open Sauce"/>
                <a:ea typeface="Open Sauce"/>
                <a:cs typeface="Open Sauce"/>
                <a:sym typeface="Open Sauce"/>
              </a:rPr>
              <a:t>cybsinnovations.com</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0</Words>
  <Application>Microsoft Office PowerPoint</Application>
  <PresentationFormat>On-screen Show (4:3)</PresentationFormat>
  <Paragraphs>0</Paragraphs>
  <Slides>0</Slides>
  <Notes>0</Notes>
  <HiddenSlides>0</HiddenSlides>
  <MMClips>0</MMClips>
  <ScaleCrop>false</ScaleCrop>
  <HeadingPairs>
    <vt:vector size="4" baseType="variant">
      <vt:variant>
        <vt:lpstr>Theme</vt:lpstr>
      </vt:variant>
      <vt:variant>
        <vt:i4>1</vt:i4>
      </vt:variant>
      <vt:variant>
        <vt:lpstr>Slide Titles</vt:lpstr>
      </vt:variant>
      <vt:variant>
        <vt:i4>0</vt:i4>
      </vt:variant>
    </vt:vector>
  </HeadingPairs>
  <TitlesOfParts>
    <vt:vector size="1" baseType="lpstr">
      <vt:lpstr>Office Theme</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xsi="http://www.w3.org/2001/XMLSchema-instance">
  <dcterms:created xsi:type="dcterms:W3CDTF">2006-08-16T00:00:00Z</dcterms:created>
  <dc:identifier>DAGeokPgp9M</dc:identifier>
  <dcterms:modified xsi:type="dcterms:W3CDTF">2011-08-01T06:04:30Z</dcterms:modified>
  <cp:revision>1</cp:revision>
  <dc:title>Green Bold Modern Software Development Business Proposal</dc:title>
</cp:coreProperties>
</file>