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Lst>
  <p:sldSz cx="7556500" cy="10693400"/>
  <p:notesSz cx="6858000" cy="9144000"/>
  <p:embeddedFontLst>
    <p:embeddedFont>
      <p:font typeface="Canva Sans Bold" charset="1" panose="020B0803030501040103"/>
      <p:regular r:id="rId14"/>
    </p:embeddedFont>
    <p:embeddedFont>
      <p:font typeface="Telegraf" charset="1" panose="00000500000000000000"/>
      <p:regular r:id="rId15"/>
    </p:embeddedFont>
    <p:embeddedFont>
      <p:font typeface="Telegraf Bold" charset="1" panose="00000800000000000000"/>
      <p:regular r:id="rId16"/>
    </p:embeddedFont>
    <p:embeddedFont>
      <p:font typeface="Canva Sans" charset="1" panose="020B0503030501040103"/>
      <p:regular r:id="rId17"/>
    </p:embeddedFont>
    <p:embeddedFont>
      <p:font typeface="Telegraf Medium" charset="1" panose="00000600000000000000"/>
      <p:regular r:id="rId18"/>
    </p:embeddedFont>
    <p:embeddedFont>
      <p:font typeface="Canva Sans Medium" charset="1" panose="020B0603030501040103"/>
      <p:regular r:id="rId19"/>
    </p:embeddedFont>
    <p:embeddedFont>
      <p:font typeface="Garamond Italics" charset="1" panose="02020404030301010803"/>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20.jpeg" Type="http://schemas.openxmlformats.org/officeDocument/2006/relationships/image"/><Relationship Id="rId7" Target="../media/image2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31.jpe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 Id="rId4" Target="../media/image9.pn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296B8B"/>
        </a:solidFill>
      </p:bgPr>
    </p:bg>
    <p:spTree>
      <p:nvGrpSpPr>
        <p:cNvPr id="1" name=""/>
        <p:cNvGrpSpPr/>
        <p:nvPr/>
      </p:nvGrpSpPr>
      <p:grpSpPr>
        <a:xfrm>
          <a:off x="0" y="0"/>
          <a:ext cx="0" cy="0"/>
          <a:chOff x="0" y="0"/>
          <a:chExt cx="0" cy="0"/>
        </a:xfrm>
      </p:grpSpPr>
      <p:sp>
        <p:nvSpPr>
          <p:cNvPr name="Freeform 2" id="2"/>
          <p:cNvSpPr/>
          <p:nvPr/>
        </p:nvSpPr>
        <p:spPr>
          <a:xfrm flipH="false" flipV="false" rot="0">
            <a:off x="-202327" y="-286149"/>
            <a:ext cx="7964655" cy="6061135"/>
          </a:xfrm>
          <a:custGeom>
            <a:avLst/>
            <a:gdLst/>
            <a:ahLst/>
            <a:cxnLst/>
            <a:rect r="r" b="b" t="t" l="l"/>
            <a:pathLst>
              <a:path h="6061135" w="7964655">
                <a:moveTo>
                  <a:pt x="0" y="0"/>
                </a:moveTo>
                <a:lnTo>
                  <a:pt x="7964654" y="0"/>
                </a:lnTo>
                <a:lnTo>
                  <a:pt x="7964654" y="6061136"/>
                </a:lnTo>
                <a:lnTo>
                  <a:pt x="0" y="6061136"/>
                </a:lnTo>
                <a:lnTo>
                  <a:pt x="0" y="0"/>
                </a:lnTo>
                <a:close/>
              </a:path>
            </a:pathLst>
          </a:custGeom>
          <a:blipFill>
            <a:blip r:embed="rId2">
              <a:extLst>
                <a:ext uri="{96DAC541-7B7A-43D3-8B79-37D633B846F1}">
                  <asvg:svgBlip xmlns:asvg="http://schemas.microsoft.com/office/drawing/2016/SVG/main" r:embed="rId3"/>
                </a:ext>
              </a:extLst>
            </a:blip>
            <a:stretch>
              <a:fillRect l="0" t="0" r="0" b="-31405"/>
            </a:stretch>
          </a:blipFill>
        </p:spPr>
      </p:sp>
      <p:sp>
        <p:nvSpPr>
          <p:cNvPr name="Freeform 3" id="3"/>
          <p:cNvSpPr/>
          <p:nvPr/>
        </p:nvSpPr>
        <p:spPr>
          <a:xfrm flipH="false" flipV="false" rot="0">
            <a:off x="-202327" y="4842686"/>
            <a:ext cx="7964655" cy="6052888"/>
          </a:xfrm>
          <a:custGeom>
            <a:avLst/>
            <a:gdLst/>
            <a:ahLst/>
            <a:cxnLst/>
            <a:rect r="r" b="b" t="t" l="l"/>
            <a:pathLst>
              <a:path h="6052888" w="7964655">
                <a:moveTo>
                  <a:pt x="0" y="0"/>
                </a:moveTo>
                <a:lnTo>
                  <a:pt x="7964654" y="0"/>
                </a:lnTo>
                <a:lnTo>
                  <a:pt x="7964654" y="6052888"/>
                </a:lnTo>
                <a:lnTo>
                  <a:pt x="0" y="6052888"/>
                </a:lnTo>
                <a:lnTo>
                  <a:pt x="0" y="0"/>
                </a:lnTo>
                <a:close/>
              </a:path>
            </a:pathLst>
          </a:custGeom>
          <a:blipFill>
            <a:blip r:embed="rId2">
              <a:extLst>
                <a:ext uri="{96DAC541-7B7A-43D3-8B79-37D633B846F1}">
                  <asvg:svgBlip xmlns:asvg="http://schemas.microsoft.com/office/drawing/2016/SVG/main" r:embed="rId3"/>
                </a:ext>
              </a:extLst>
            </a:blip>
            <a:stretch>
              <a:fillRect l="0" t="-31584" r="0" b="0"/>
            </a:stretch>
          </a:blipFill>
        </p:spPr>
      </p:sp>
      <p:grpSp>
        <p:nvGrpSpPr>
          <p:cNvPr name="Group 4" id="4"/>
          <p:cNvGrpSpPr/>
          <p:nvPr/>
        </p:nvGrpSpPr>
        <p:grpSpPr>
          <a:xfrm rot="0">
            <a:off x="756000" y="4560151"/>
            <a:ext cx="4079752" cy="3097081"/>
            <a:chOff x="0" y="0"/>
            <a:chExt cx="1717021" cy="1303450"/>
          </a:xfrm>
        </p:grpSpPr>
        <p:sp>
          <p:nvSpPr>
            <p:cNvPr name="Freeform 5" id="5"/>
            <p:cNvSpPr/>
            <p:nvPr/>
          </p:nvSpPr>
          <p:spPr>
            <a:xfrm flipH="false" flipV="false" rot="0">
              <a:off x="0" y="0"/>
              <a:ext cx="1717021" cy="1303450"/>
            </a:xfrm>
            <a:custGeom>
              <a:avLst/>
              <a:gdLst/>
              <a:ahLst/>
              <a:cxnLst/>
              <a:rect r="r" b="b" t="t" l="l"/>
              <a:pathLst>
                <a:path h="1303450" w="1717021">
                  <a:moveTo>
                    <a:pt x="55032" y="0"/>
                  </a:moveTo>
                  <a:lnTo>
                    <a:pt x="1661990" y="0"/>
                  </a:lnTo>
                  <a:cubicBezTo>
                    <a:pt x="1692383" y="0"/>
                    <a:pt x="1717021" y="24639"/>
                    <a:pt x="1717021" y="55032"/>
                  </a:cubicBezTo>
                  <a:lnTo>
                    <a:pt x="1717021" y="1248419"/>
                  </a:lnTo>
                  <a:cubicBezTo>
                    <a:pt x="1717021" y="1278812"/>
                    <a:pt x="1692383" y="1303450"/>
                    <a:pt x="1661990" y="1303450"/>
                  </a:cubicBezTo>
                  <a:lnTo>
                    <a:pt x="55032" y="1303450"/>
                  </a:lnTo>
                  <a:cubicBezTo>
                    <a:pt x="24639" y="1303450"/>
                    <a:pt x="0" y="1278812"/>
                    <a:pt x="0" y="1248419"/>
                  </a:cubicBezTo>
                  <a:lnTo>
                    <a:pt x="0" y="55032"/>
                  </a:lnTo>
                  <a:cubicBezTo>
                    <a:pt x="0" y="24639"/>
                    <a:pt x="24639" y="0"/>
                    <a:pt x="55032" y="0"/>
                  </a:cubicBezTo>
                  <a:close/>
                </a:path>
              </a:pathLst>
            </a:custGeom>
            <a:solidFill>
              <a:srgbClr val="242526"/>
            </a:solidFill>
          </p:spPr>
        </p:sp>
        <p:sp>
          <p:nvSpPr>
            <p:cNvPr name="TextBox 6" id="6"/>
            <p:cNvSpPr txBox="true"/>
            <p:nvPr/>
          </p:nvSpPr>
          <p:spPr>
            <a:xfrm>
              <a:off x="0" y="-47625"/>
              <a:ext cx="1717021" cy="1351075"/>
            </a:xfrm>
            <a:prstGeom prst="rect">
              <a:avLst/>
            </a:prstGeom>
          </p:spPr>
          <p:txBody>
            <a:bodyPr anchor="ctr" rtlCol="false" tIns="49115" lIns="49115" bIns="49115" rIns="49115"/>
            <a:lstStyle/>
            <a:p>
              <a:pPr algn="ctr">
                <a:lnSpc>
                  <a:spcPts val="3248"/>
                </a:lnSpc>
              </a:pPr>
            </a:p>
          </p:txBody>
        </p:sp>
      </p:grpSp>
      <p:sp>
        <p:nvSpPr>
          <p:cNvPr name="Freeform 7" id="7"/>
          <p:cNvSpPr/>
          <p:nvPr/>
        </p:nvSpPr>
        <p:spPr>
          <a:xfrm flipH="false" flipV="false" rot="-5400000">
            <a:off x="5778837" y="8750988"/>
            <a:ext cx="1383320" cy="1038748"/>
          </a:xfrm>
          <a:custGeom>
            <a:avLst/>
            <a:gdLst/>
            <a:ahLst/>
            <a:cxnLst/>
            <a:rect r="r" b="b" t="t" l="l"/>
            <a:pathLst>
              <a:path h="1038748" w="1383320">
                <a:moveTo>
                  <a:pt x="0" y="0"/>
                </a:moveTo>
                <a:lnTo>
                  <a:pt x="1383320" y="0"/>
                </a:lnTo>
                <a:lnTo>
                  <a:pt x="1383320" y="1038747"/>
                </a:lnTo>
                <a:lnTo>
                  <a:pt x="0" y="10387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5400000">
            <a:off x="5549028" y="7137858"/>
            <a:ext cx="1842939" cy="1038748"/>
          </a:xfrm>
          <a:custGeom>
            <a:avLst/>
            <a:gdLst/>
            <a:ahLst/>
            <a:cxnLst/>
            <a:rect r="r" b="b" t="t" l="l"/>
            <a:pathLst>
              <a:path h="1038748" w="1842939">
                <a:moveTo>
                  <a:pt x="0" y="0"/>
                </a:moveTo>
                <a:lnTo>
                  <a:pt x="1842939" y="0"/>
                </a:lnTo>
                <a:lnTo>
                  <a:pt x="1842939" y="1038748"/>
                </a:lnTo>
                <a:lnTo>
                  <a:pt x="0" y="10387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9" id="9"/>
          <p:cNvSpPr/>
          <p:nvPr/>
        </p:nvSpPr>
        <p:spPr>
          <a:xfrm flipH="false" flipV="false" rot="0">
            <a:off x="5951124" y="5502705"/>
            <a:ext cx="1038748" cy="1038748"/>
          </a:xfrm>
          <a:custGeom>
            <a:avLst/>
            <a:gdLst/>
            <a:ahLst/>
            <a:cxnLst/>
            <a:rect r="r" b="b" t="t" l="l"/>
            <a:pathLst>
              <a:path h="1038748" w="1038748">
                <a:moveTo>
                  <a:pt x="0" y="0"/>
                </a:moveTo>
                <a:lnTo>
                  <a:pt x="1038747" y="0"/>
                </a:lnTo>
                <a:lnTo>
                  <a:pt x="1038747" y="1038747"/>
                </a:lnTo>
                <a:lnTo>
                  <a:pt x="0" y="103874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756000" y="756000"/>
            <a:ext cx="2258488" cy="751392"/>
          </a:xfrm>
          <a:custGeom>
            <a:avLst/>
            <a:gdLst/>
            <a:ahLst/>
            <a:cxnLst/>
            <a:rect r="r" b="b" t="t" l="l"/>
            <a:pathLst>
              <a:path h="751392" w="2258488">
                <a:moveTo>
                  <a:pt x="0" y="0"/>
                </a:moveTo>
                <a:lnTo>
                  <a:pt x="2258488" y="0"/>
                </a:lnTo>
                <a:lnTo>
                  <a:pt x="2258488" y="751392"/>
                </a:lnTo>
                <a:lnTo>
                  <a:pt x="0" y="751392"/>
                </a:lnTo>
                <a:lnTo>
                  <a:pt x="0" y="0"/>
                </a:lnTo>
                <a:close/>
              </a:path>
            </a:pathLst>
          </a:custGeom>
          <a:blipFill>
            <a:blip r:embed="rId10"/>
            <a:stretch>
              <a:fillRect l="-11556" t="-133064" r="-10238" b="-133019"/>
            </a:stretch>
          </a:blipFill>
        </p:spPr>
      </p:sp>
      <p:sp>
        <p:nvSpPr>
          <p:cNvPr name="Freeform 11" id="11"/>
          <p:cNvSpPr/>
          <p:nvPr/>
        </p:nvSpPr>
        <p:spPr>
          <a:xfrm flipH="false" flipV="false" rot="0">
            <a:off x="756000" y="8650118"/>
            <a:ext cx="3024000" cy="15120"/>
          </a:xfrm>
          <a:custGeom>
            <a:avLst/>
            <a:gdLst/>
            <a:ahLst/>
            <a:cxnLst/>
            <a:rect r="r" b="b" t="t" l="l"/>
            <a:pathLst>
              <a:path h="15120" w="3024000">
                <a:moveTo>
                  <a:pt x="0" y="0"/>
                </a:moveTo>
                <a:lnTo>
                  <a:pt x="3024000" y="0"/>
                </a:lnTo>
                <a:lnTo>
                  <a:pt x="3024000" y="15120"/>
                </a:lnTo>
                <a:lnTo>
                  <a:pt x="0" y="1512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2" id="12"/>
          <p:cNvSpPr txBox="true"/>
          <p:nvPr/>
        </p:nvSpPr>
        <p:spPr>
          <a:xfrm rot="0">
            <a:off x="5395579" y="780881"/>
            <a:ext cx="1594292" cy="462280"/>
          </a:xfrm>
          <a:prstGeom prst="rect">
            <a:avLst/>
          </a:prstGeom>
        </p:spPr>
        <p:txBody>
          <a:bodyPr anchor="t" rtlCol="false" tIns="0" lIns="0" bIns="0" rIns="0">
            <a:spAutoFit/>
          </a:bodyPr>
          <a:lstStyle/>
          <a:p>
            <a:pPr algn="r" marL="0" indent="0" lvl="0">
              <a:lnSpc>
                <a:spcPts val="1819"/>
              </a:lnSpc>
              <a:spcBef>
                <a:spcPct val="0"/>
              </a:spcBef>
            </a:pPr>
            <a:r>
              <a:rPr lang="en-US" b="true" sz="1299">
                <a:solidFill>
                  <a:srgbClr val="242526"/>
                </a:solidFill>
                <a:latin typeface="Canva Sans Bold"/>
                <a:ea typeface="Canva Sans Bold"/>
                <a:cs typeface="Canva Sans Bold"/>
                <a:sym typeface="Canva Sans Bold"/>
              </a:rPr>
              <a:t>Managed IT Services</a:t>
            </a:r>
          </a:p>
        </p:txBody>
      </p:sp>
      <p:sp>
        <p:nvSpPr>
          <p:cNvPr name="TextBox 13" id="13"/>
          <p:cNvSpPr txBox="true"/>
          <p:nvPr/>
        </p:nvSpPr>
        <p:spPr>
          <a:xfrm rot="0">
            <a:off x="756000" y="2126063"/>
            <a:ext cx="5267124" cy="1995937"/>
          </a:xfrm>
          <a:prstGeom prst="rect">
            <a:avLst/>
          </a:prstGeom>
        </p:spPr>
        <p:txBody>
          <a:bodyPr anchor="t" rtlCol="false" tIns="0" lIns="0" bIns="0" rIns="0">
            <a:spAutoFit/>
          </a:bodyPr>
          <a:lstStyle/>
          <a:p>
            <a:pPr algn="l">
              <a:lnSpc>
                <a:spcPts val="7397"/>
              </a:lnSpc>
            </a:pPr>
            <a:r>
              <a:rPr lang="en-US" sz="7397" spc="-369" u="sng">
                <a:solidFill>
                  <a:srgbClr val="242526"/>
                </a:solidFill>
                <a:latin typeface="Telegraf"/>
                <a:ea typeface="Telegraf"/>
                <a:cs typeface="Telegraf"/>
                <a:sym typeface="Telegraf"/>
              </a:rPr>
              <a:t>Managed IT Services</a:t>
            </a:r>
          </a:p>
        </p:txBody>
      </p:sp>
      <p:sp>
        <p:nvSpPr>
          <p:cNvPr name="TextBox 14" id="14"/>
          <p:cNvSpPr txBox="true"/>
          <p:nvPr/>
        </p:nvSpPr>
        <p:spPr>
          <a:xfrm rot="0">
            <a:off x="817047" y="9234382"/>
            <a:ext cx="1025874" cy="252730"/>
          </a:xfrm>
          <a:prstGeom prst="rect">
            <a:avLst/>
          </a:prstGeom>
        </p:spPr>
        <p:txBody>
          <a:bodyPr anchor="t" rtlCol="false" tIns="0" lIns="0" bIns="0" rIns="0">
            <a:spAutoFit/>
          </a:bodyPr>
          <a:lstStyle/>
          <a:p>
            <a:pPr algn="l">
              <a:lnSpc>
                <a:spcPts val="1820"/>
              </a:lnSpc>
              <a:spcBef>
                <a:spcPct val="0"/>
              </a:spcBef>
            </a:pPr>
            <a:r>
              <a:rPr lang="en-US" b="true" sz="1300">
                <a:solidFill>
                  <a:srgbClr val="242526"/>
                </a:solidFill>
                <a:latin typeface="Telegraf Bold"/>
                <a:ea typeface="Telegraf Bold"/>
                <a:cs typeface="Telegraf Bold"/>
                <a:sym typeface="Telegraf Bold"/>
              </a:rPr>
              <a:t>Contact</a:t>
            </a:r>
          </a:p>
        </p:txBody>
      </p:sp>
      <p:sp>
        <p:nvSpPr>
          <p:cNvPr name="TextBox 15" id="15"/>
          <p:cNvSpPr txBox="true"/>
          <p:nvPr/>
        </p:nvSpPr>
        <p:spPr>
          <a:xfrm rot="0">
            <a:off x="1513874" y="9586883"/>
            <a:ext cx="2266126" cy="822325"/>
          </a:xfrm>
          <a:prstGeom prst="rect">
            <a:avLst/>
          </a:prstGeom>
        </p:spPr>
        <p:txBody>
          <a:bodyPr anchor="t" rtlCol="false" tIns="0" lIns="0" bIns="0" rIns="0">
            <a:spAutoFit/>
          </a:bodyPr>
          <a:lstStyle/>
          <a:p>
            <a:pPr algn="l">
              <a:lnSpc>
                <a:spcPts val="1699"/>
              </a:lnSpc>
            </a:pPr>
            <a:r>
              <a:rPr lang="en-US" sz="999">
                <a:solidFill>
                  <a:srgbClr val="242526"/>
                </a:solidFill>
                <a:latin typeface="Canva Sans"/>
                <a:ea typeface="Canva Sans"/>
                <a:cs typeface="Canva Sans"/>
                <a:sym typeface="Canva Sans"/>
              </a:rPr>
              <a:t>+91 7646809755</a:t>
            </a:r>
          </a:p>
          <a:p>
            <a:pPr algn="l">
              <a:lnSpc>
                <a:spcPts val="1699"/>
              </a:lnSpc>
            </a:pPr>
            <a:r>
              <a:rPr lang="en-US" sz="999">
                <a:solidFill>
                  <a:srgbClr val="242526"/>
                </a:solidFill>
                <a:latin typeface="Canva Sans"/>
                <a:ea typeface="Canva Sans"/>
                <a:cs typeface="Canva Sans"/>
                <a:sym typeface="Canva Sans"/>
              </a:rPr>
              <a:t>www.cybsinnovations.com</a:t>
            </a:r>
          </a:p>
          <a:p>
            <a:pPr algn="l">
              <a:lnSpc>
                <a:spcPts val="1699"/>
              </a:lnSpc>
            </a:pPr>
            <a:r>
              <a:rPr lang="en-US" sz="999">
                <a:solidFill>
                  <a:srgbClr val="242526"/>
                </a:solidFill>
                <a:latin typeface="Canva Sans"/>
                <a:ea typeface="Canva Sans"/>
                <a:cs typeface="Canva Sans"/>
                <a:sym typeface="Canva Sans"/>
              </a:rPr>
              <a:t>info@cybsinnovations.com</a:t>
            </a:r>
          </a:p>
          <a:p>
            <a:pPr algn="l">
              <a:lnSpc>
                <a:spcPts val="1699"/>
              </a:lnSpc>
            </a:pPr>
          </a:p>
        </p:txBody>
      </p:sp>
      <p:sp>
        <p:nvSpPr>
          <p:cNvPr name="TextBox 16" id="16"/>
          <p:cNvSpPr txBox="true"/>
          <p:nvPr/>
        </p:nvSpPr>
        <p:spPr>
          <a:xfrm rot="0">
            <a:off x="817047" y="9586883"/>
            <a:ext cx="646475" cy="822325"/>
          </a:xfrm>
          <a:prstGeom prst="rect">
            <a:avLst/>
          </a:prstGeom>
        </p:spPr>
        <p:txBody>
          <a:bodyPr anchor="t" rtlCol="false" tIns="0" lIns="0" bIns="0" rIns="0">
            <a:spAutoFit/>
          </a:bodyPr>
          <a:lstStyle/>
          <a:p>
            <a:pPr algn="l">
              <a:lnSpc>
                <a:spcPts val="1699"/>
              </a:lnSpc>
            </a:pPr>
            <a:r>
              <a:rPr lang="en-US" sz="999" b="true">
                <a:solidFill>
                  <a:srgbClr val="242526"/>
                </a:solidFill>
                <a:latin typeface="Canva Sans Bold"/>
                <a:ea typeface="Canva Sans Bold"/>
                <a:cs typeface="Canva Sans Bold"/>
                <a:sym typeface="Canva Sans Bold"/>
              </a:rPr>
              <a:t>Phone</a:t>
            </a:r>
          </a:p>
          <a:p>
            <a:pPr algn="l">
              <a:lnSpc>
                <a:spcPts val="1699"/>
              </a:lnSpc>
            </a:pPr>
            <a:r>
              <a:rPr lang="en-US" sz="999" b="true">
                <a:solidFill>
                  <a:srgbClr val="242526"/>
                </a:solidFill>
                <a:latin typeface="Canva Sans Bold"/>
                <a:ea typeface="Canva Sans Bold"/>
                <a:cs typeface="Canva Sans Bold"/>
                <a:sym typeface="Canva Sans Bold"/>
              </a:rPr>
              <a:t>Website</a:t>
            </a:r>
          </a:p>
          <a:p>
            <a:pPr algn="l">
              <a:lnSpc>
                <a:spcPts val="1699"/>
              </a:lnSpc>
            </a:pPr>
            <a:r>
              <a:rPr lang="en-US" sz="999" b="true">
                <a:solidFill>
                  <a:srgbClr val="242526"/>
                </a:solidFill>
                <a:latin typeface="Canva Sans Bold"/>
                <a:ea typeface="Canva Sans Bold"/>
                <a:cs typeface="Canva Sans Bold"/>
                <a:sym typeface="Canva Sans Bold"/>
              </a:rPr>
              <a:t>Email</a:t>
            </a:r>
          </a:p>
          <a:p>
            <a:pPr algn="l">
              <a:lnSpc>
                <a:spcPts val="1699"/>
              </a:lnSpc>
            </a:pPr>
          </a:p>
        </p:txBody>
      </p:sp>
      <p:sp>
        <p:nvSpPr>
          <p:cNvPr name="TextBox 17" id="17"/>
          <p:cNvSpPr txBox="true"/>
          <p:nvPr/>
        </p:nvSpPr>
        <p:spPr>
          <a:xfrm rot="0">
            <a:off x="1193223" y="4833161"/>
            <a:ext cx="3285491" cy="2523413"/>
          </a:xfrm>
          <a:prstGeom prst="rect">
            <a:avLst/>
          </a:prstGeom>
        </p:spPr>
        <p:txBody>
          <a:bodyPr anchor="t" rtlCol="false" tIns="0" lIns="0" bIns="0" rIns="0">
            <a:spAutoFit/>
          </a:bodyPr>
          <a:lstStyle/>
          <a:p>
            <a:pPr algn="l">
              <a:lnSpc>
                <a:spcPts val="2828"/>
              </a:lnSpc>
            </a:pPr>
            <a:r>
              <a:rPr lang="en-US" sz="2570" spc="331">
                <a:solidFill>
                  <a:srgbClr val="FAF9F4"/>
                </a:solidFill>
                <a:latin typeface="Telegraf"/>
                <a:ea typeface="Telegraf"/>
                <a:cs typeface="Telegraf"/>
                <a:sym typeface="Telegraf"/>
              </a:rPr>
              <a:t>LET CYBS INNOVATIONS TAKE CARE OF YOUR IT, SO YOU CAN FOCUS ON GROWING YOUR BUSINESS.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AF9F4"/>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533303" y="2414824"/>
          <a:ext cx="2865471" cy="3244146"/>
        </p:xfrm>
        <a:graphic>
          <a:graphicData uri="http://schemas.openxmlformats.org/drawingml/2006/table">
            <a:tbl>
              <a:tblPr/>
              <a:tblGrid>
                <a:gridCol w="2183079"/>
              </a:tblGrid>
              <a:tr h="512470">
                <a:tc>
                  <a:txBody>
                    <a:bodyPr anchor="t" rtlCol="false"/>
                    <a:lstStyle/>
                    <a:p>
                      <a:pPr algn="ctr">
                        <a:lnSpc>
                          <a:spcPts val="1118"/>
                        </a:lnSpc>
                        <a:defRPr/>
                      </a:pPr>
                      <a:endParaRPr lang="en-US" sz="1100"/>
                    </a:p>
                  </a:txBody>
                  <a:tcPr marL="84590" marR="84590" marT="84590" marB="84590" anchor="ctr">
                    <a:lnL cmpd="sng" algn="ctr" cap="flat" w="0">
                      <a:solidFill>
                        <a:srgbClr val="242526"/>
                      </a:solidFill>
                      <a:prstDash val="solid"/>
                      <a:round/>
                      <a:headEnd type="none" w="med" len="med"/>
                      <a:tailEnd type="none" w="med" len="med"/>
                    </a:lnL>
                    <a:lnR cmpd="sng" algn="ctr" cap="flat" w="0">
                      <a:solidFill>
                        <a:srgbClr val="242526"/>
                      </a:solidFill>
                      <a:prstDash val="solid"/>
                      <a:round/>
                      <a:headEnd type="none" w="med" len="med"/>
                      <a:tailEnd type="none" w="med" len="med"/>
                    </a:lnR>
                    <a:lnT cmpd="sng" algn="ctr" cap="flat" w="2817">
                      <a:solidFill>
                        <a:srgbClr val="242526"/>
                      </a:solidFill>
                      <a:prstDash val="solid"/>
                      <a:round/>
                      <a:headEnd type="none" w="med" len="med"/>
                      <a:tailEnd type="none" w="med" len="med"/>
                    </a:lnT>
                    <a:lnB cmpd="sng" algn="ctr" cap="flat" w="2817">
                      <a:solidFill>
                        <a:srgbClr val="242526"/>
                      </a:solidFill>
                      <a:prstDash val="solid"/>
                      <a:round/>
                      <a:headEnd type="none" w="med" len="med"/>
                      <a:tailEnd type="none" w="med" len="med"/>
                    </a:lnB>
                  </a:tcPr>
                </a:tc>
              </a:tr>
              <a:tr h="546335">
                <a:tc>
                  <a:txBody>
                    <a:bodyPr anchor="t" rtlCol="false"/>
                    <a:lstStyle/>
                    <a:p>
                      <a:pPr algn="ctr">
                        <a:lnSpc>
                          <a:spcPts val="1118"/>
                        </a:lnSpc>
                        <a:defRPr/>
                      </a:pPr>
                      <a:endParaRPr lang="en-US" sz="1100"/>
                    </a:p>
                  </a:txBody>
                  <a:tcPr marL="84590" marR="84590" marT="84590" marB="84590" anchor="ctr">
                    <a:lnL cmpd="sng" algn="ctr" cap="flat" w="0">
                      <a:solidFill>
                        <a:srgbClr val="242526"/>
                      </a:solidFill>
                      <a:prstDash val="solid"/>
                      <a:round/>
                      <a:headEnd type="none" w="med" len="med"/>
                      <a:tailEnd type="none" w="med" len="med"/>
                    </a:lnL>
                    <a:lnR cmpd="sng" algn="ctr" cap="flat" w="0">
                      <a:solidFill>
                        <a:srgbClr val="242526"/>
                      </a:solidFill>
                      <a:prstDash val="solid"/>
                      <a:round/>
                      <a:headEnd type="none" w="med" len="med"/>
                      <a:tailEnd type="none" w="med" len="med"/>
                    </a:lnR>
                    <a:lnT cmpd="sng" algn="ctr" cap="flat" w="2817">
                      <a:solidFill>
                        <a:srgbClr val="242526"/>
                      </a:solidFill>
                      <a:prstDash val="solid"/>
                      <a:round/>
                      <a:headEnd type="none" w="med" len="med"/>
                      <a:tailEnd type="none" w="med" len="med"/>
                    </a:lnT>
                    <a:lnB cmpd="sng" algn="ctr" cap="flat" w="2817">
                      <a:solidFill>
                        <a:srgbClr val="242526"/>
                      </a:solidFill>
                      <a:prstDash val="solid"/>
                      <a:round/>
                      <a:headEnd type="none" w="med" len="med"/>
                      <a:tailEnd type="none" w="med" len="med"/>
                    </a:lnB>
                  </a:tcPr>
                </a:tc>
              </a:tr>
              <a:tr h="546335">
                <a:tc>
                  <a:txBody>
                    <a:bodyPr anchor="t" rtlCol="false"/>
                    <a:lstStyle/>
                    <a:p>
                      <a:pPr algn="ctr">
                        <a:lnSpc>
                          <a:spcPts val="1118"/>
                        </a:lnSpc>
                        <a:defRPr/>
                      </a:pPr>
                      <a:endParaRPr lang="en-US" sz="1100"/>
                    </a:p>
                  </a:txBody>
                  <a:tcPr marL="84590" marR="84590" marT="84590" marB="84590" anchor="ctr">
                    <a:lnL cmpd="sng" algn="ctr" cap="flat" w="0">
                      <a:solidFill>
                        <a:srgbClr val="242526"/>
                      </a:solidFill>
                      <a:prstDash val="solid"/>
                      <a:round/>
                      <a:headEnd type="none" w="med" len="med"/>
                      <a:tailEnd type="none" w="med" len="med"/>
                    </a:lnL>
                    <a:lnR cmpd="sng" algn="ctr" cap="flat" w="0">
                      <a:solidFill>
                        <a:srgbClr val="242526"/>
                      </a:solidFill>
                      <a:prstDash val="solid"/>
                      <a:round/>
                      <a:headEnd type="none" w="med" len="med"/>
                      <a:tailEnd type="none" w="med" len="med"/>
                    </a:lnR>
                    <a:lnT cmpd="sng" algn="ctr" cap="flat" w="2817">
                      <a:solidFill>
                        <a:srgbClr val="242526"/>
                      </a:solidFill>
                      <a:prstDash val="solid"/>
                      <a:round/>
                      <a:headEnd type="none" w="med" len="med"/>
                      <a:tailEnd type="none" w="med" len="med"/>
                    </a:lnT>
                    <a:lnB cmpd="sng" algn="ctr" cap="flat" w="2817">
                      <a:solidFill>
                        <a:srgbClr val="242526"/>
                      </a:solidFill>
                      <a:prstDash val="solid"/>
                      <a:round/>
                      <a:headEnd type="none" w="med" len="med"/>
                      <a:tailEnd type="none" w="med" len="med"/>
                    </a:lnB>
                  </a:tcPr>
                </a:tc>
              </a:tr>
              <a:tr h="546335">
                <a:tc>
                  <a:txBody>
                    <a:bodyPr anchor="t" rtlCol="false"/>
                    <a:lstStyle/>
                    <a:p>
                      <a:pPr algn="ctr">
                        <a:lnSpc>
                          <a:spcPts val="1118"/>
                        </a:lnSpc>
                        <a:defRPr/>
                      </a:pPr>
                      <a:endParaRPr lang="en-US" sz="1100"/>
                    </a:p>
                  </a:txBody>
                  <a:tcPr marL="84590" marR="84590" marT="84590" marB="84590" anchor="ctr">
                    <a:lnL cmpd="sng" algn="ctr" cap="flat" w="0">
                      <a:solidFill>
                        <a:srgbClr val="242526"/>
                      </a:solidFill>
                      <a:prstDash val="solid"/>
                      <a:round/>
                      <a:headEnd type="none" w="med" len="med"/>
                      <a:tailEnd type="none" w="med" len="med"/>
                    </a:lnL>
                    <a:lnR cmpd="sng" algn="ctr" cap="flat" w="0">
                      <a:solidFill>
                        <a:srgbClr val="242526"/>
                      </a:solidFill>
                      <a:prstDash val="solid"/>
                      <a:round/>
                      <a:headEnd type="none" w="med" len="med"/>
                      <a:tailEnd type="none" w="med" len="med"/>
                    </a:lnR>
                    <a:lnT cmpd="sng" algn="ctr" cap="flat" w="2817">
                      <a:solidFill>
                        <a:srgbClr val="242526"/>
                      </a:solidFill>
                      <a:prstDash val="solid"/>
                      <a:round/>
                      <a:headEnd type="none" w="med" len="med"/>
                      <a:tailEnd type="none" w="med" len="med"/>
                    </a:lnT>
                    <a:lnB cmpd="sng" algn="ctr" cap="flat" w="2817">
                      <a:solidFill>
                        <a:srgbClr val="242526"/>
                      </a:solidFill>
                      <a:prstDash val="solid"/>
                      <a:round/>
                      <a:headEnd type="none" w="med" len="med"/>
                      <a:tailEnd type="none" w="med" len="med"/>
                    </a:lnB>
                  </a:tcPr>
                </a:tc>
              </a:tr>
              <a:tr h="546335">
                <a:tc>
                  <a:txBody>
                    <a:bodyPr anchor="t" rtlCol="false"/>
                    <a:lstStyle/>
                    <a:p>
                      <a:pPr algn="ctr">
                        <a:lnSpc>
                          <a:spcPts val="1118"/>
                        </a:lnSpc>
                        <a:defRPr/>
                      </a:pPr>
                      <a:endParaRPr lang="en-US" sz="1100"/>
                    </a:p>
                  </a:txBody>
                  <a:tcPr marL="84590" marR="84590" marT="84590" marB="84590" anchor="ctr">
                    <a:lnL cmpd="sng" algn="ctr" cap="flat" w="0">
                      <a:solidFill>
                        <a:srgbClr val="242526"/>
                      </a:solidFill>
                      <a:prstDash val="solid"/>
                      <a:round/>
                      <a:headEnd type="none" w="med" len="med"/>
                      <a:tailEnd type="none" w="med" len="med"/>
                    </a:lnL>
                    <a:lnR cmpd="sng" algn="ctr" cap="flat" w="0">
                      <a:solidFill>
                        <a:srgbClr val="242526"/>
                      </a:solidFill>
                      <a:prstDash val="solid"/>
                      <a:round/>
                      <a:headEnd type="none" w="med" len="med"/>
                      <a:tailEnd type="none" w="med" len="med"/>
                    </a:lnR>
                    <a:lnT cmpd="sng" algn="ctr" cap="flat" w="2817">
                      <a:solidFill>
                        <a:srgbClr val="242526"/>
                      </a:solidFill>
                      <a:prstDash val="solid"/>
                      <a:round/>
                      <a:headEnd type="none" w="med" len="med"/>
                      <a:tailEnd type="none" w="med" len="med"/>
                    </a:lnT>
                    <a:lnB cmpd="sng" algn="ctr" cap="flat" w="2817">
                      <a:solidFill>
                        <a:srgbClr val="242526"/>
                      </a:solidFill>
                      <a:prstDash val="solid"/>
                      <a:round/>
                      <a:headEnd type="none" w="med" len="med"/>
                      <a:tailEnd type="none" w="med" len="med"/>
                    </a:lnB>
                  </a:tcPr>
                </a:tc>
              </a:tr>
              <a:tr h="546335">
                <a:tc>
                  <a:txBody>
                    <a:bodyPr anchor="t" rtlCol="false"/>
                    <a:lstStyle/>
                    <a:p>
                      <a:pPr algn="ctr">
                        <a:lnSpc>
                          <a:spcPts val="1118"/>
                        </a:lnSpc>
                        <a:defRPr/>
                      </a:pPr>
                      <a:endParaRPr lang="en-US" sz="1100"/>
                    </a:p>
                  </a:txBody>
                  <a:tcPr marL="84590" marR="84590" marT="84590" marB="84590" anchor="ctr">
                    <a:lnL cmpd="sng" algn="ctr" cap="flat" w="0">
                      <a:solidFill>
                        <a:srgbClr val="242526"/>
                      </a:solidFill>
                      <a:prstDash val="solid"/>
                      <a:round/>
                      <a:headEnd type="none" w="med" len="med"/>
                      <a:tailEnd type="none" w="med" len="med"/>
                    </a:lnL>
                    <a:lnR cmpd="sng" algn="ctr" cap="flat" w="0">
                      <a:solidFill>
                        <a:srgbClr val="242526"/>
                      </a:solidFill>
                      <a:prstDash val="solid"/>
                      <a:round/>
                      <a:headEnd type="none" w="med" len="med"/>
                      <a:tailEnd type="none" w="med" len="med"/>
                    </a:lnR>
                    <a:lnT cmpd="sng" algn="ctr" cap="flat" w="2817">
                      <a:solidFill>
                        <a:srgbClr val="242526"/>
                      </a:solidFill>
                      <a:prstDash val="solid"/>
                      <a:round/>
                      <a:headEnd type="none" w="med" len="med"/>
                      <a:tailEnd type="none" w="med" len="med"/>
                    </a:lnT>
                    <a:lnB cmpd="sng" algn="ctr" cap="flat" w="2817">
                      <a:solidFill>
                        <a:srgbClr val="242526"/>
                      </a:solidFill>
                      <a:prstDash val="solid"/>
                      <a:round/>
                      <a:headEnd type="none" w="med" len="med"/>
                      <a:tailEnd type="none" w="med" len="med"/>
                    </a:lnB>
                  </a:tcPr>
                </a:tc>
              </a:tr>
            </a:tbl>
          </a:graphicData>
        </a:graphic>
      </p:graphicFrame>
      <p:grpSp>
        <p:nvGrpSpPr>
          <p:cNvPr name="Group 3" id="3"/>
          <p:cNvGrpSpPr/>
          <p:nvPr/>
        </p:nvGrpSpPr>
        <p:grpSpPr>
          <a:xfrm rot="0">
            <a:off x="533303" y="756000"/>
            <a:ext cx="1992459" cy="641505"/>
            <a:chOff x="0" y="0"/>
            <a:chExt cx="2656612" cy="855340"/>
          </a:xfrm>
        </p:grpSpPr>
        <p:sp>
          <p:nvSpPr>
            <p:cNvPr name="Freeform 4" id="4"/>
            <p:cNvSpPr/>
            <p:nvPr/>
          </p:nvSpPr>
          <p:spPr>
            <a:xfrm flipH="false" flipV="false" rot="0">
              <a:off x="0" y="0"/>
              <a:ext cx="1139073" cy="855340"/>
            </a:xfrm>
            <a:custGeom>
              <a:avLst/>
              <a:gdLst/>
              <a:ahLst/>
              <a:cxnLst/>
              <a:rect r="r" b="b" t="t" l="l"/>
              <a:pathLst>
                <a:path h="855340" w="1139073">
                  <a:moveTo>
                    <a:pt x="0" y="0"/>
                  </a:moveTo>
                  <a:lnTo>
                    <a:pt x="1139073" y="0"/>
                  </a:lnTo>
                  <a:lnTo>
                    <a:pt x="1139073" y="855340"/>
                  </a:lnTo>
                  <a:lnTo>
                    <a:pt x="0" y="8553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139073" y="0"/>
              <a:ext cx="1517539" cy="855340"/>
            </a:xfrm>
            <a:custGeom>
              <a:avLst/>
              <a:gdLst/>
              <a:ahLst/>
              <a:cxnLst/>
              <a:rect r="r" b="b" t="t" l="l"/>
              <a:pathLst>
                <a:path h="855340" w="1517539">
                  <a:moveTo>
                    <a:pt x="0" y="0"/>
                  </a:moveTo>
                  <a:lnTo>
                    <a:pt x="1517539" y="0"/>
                  </a:lnTo>
                  <a:lnTo>
                    <a:pt x="1517539" y="855340"/>
                  </a:lnTo>
                  <a:lnTo>
                    <a:pt x="0" y="8553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grpSp>
      <p:sp>
        <p:nvSpPr>
          <p:cNvPr name="TextBox 6" id="6"/>
          <p:cNvSpPr txBox="true"/>
          <p:nvPr/>
        </p:nvSpPr>
        <p:spPr>
          <a:xfrm rot="0">
            <a:off x="993998" y="2574632"/>
            <a:ext cx="815860" cy="6864547"/>
          </a:xfrm>
          <a:prstGeom prst="rect">
            <a:avLst/>
          </a:prstGeom>
        </p:spPr>
        <p:txBody>
          <a:bodyPr anchor="t" rtlCol="false" tIns="0" lIns="0" bIns="0" rIns="0">
            <a:spAutoFit/>
          </a:bodyPr>
          <a:lstStyle/>
          <a:p>
            <a:pPr algn="l">
              <a:lnSpc>
                <a:spcPts val="4935"/>
              </a:lnSpc>
            </a:pPr>
            <a:r>
              <a:rPr lang="en-US" sz="4218" spc="-210">
                <a:solidFill>
                  <a:srgbClr val="296B8B"/>
                </a:solidFill>
                <a:latin typeface="Telegraf"/>
                <a:ea typeface="Telegraf"/>
                <a:cs typeface="Telegraf"/>
                <a:sym typeface="Telegraf"/>
              </a:rPr>
              <a:t>01</a:t>
            </a:r>
          </a:p>
          <a:p>
            <a:pPr algn="l">
              <a:lnSpc>
                <a:spcPts val="4935"/>
              </a:lnSpc>
            </a:pPr>
          </a:p>
          <a:p>
            <a:pPr algn="l">
              <a:lnSpc>
                <a:spcPts val="4935"/>
              </a:lnSpc>
            </a:pPr>
            <a:r>
              <a:rPr lang="en-US" sz="4218" spc="-210">
                <a:solidFill>
                  <a:srgbClr val="296B8B"/>
                </a:solidFill>
                <a:latin typeface="Telegraf"/>
                <a:ea typeface="Telegraf"/>
                <a:cs typeface="Telegraf"/>
                <a:sym typeface="Telegraf"/>
              </a:rPr>
              <a:t>02</a:t>
            </a:r>
          </a:p>
          <a:p>
            <a:pPr algn="l">
              <a:lnSpc>
                <a:spcPts val="4935"/>
              </a:lnSpc>
            </a:pPr>
          </a:p>
          <a:p>
            <a:pPr algn="l">
              <a:lnSpc>
                <a:spcPts val="4935"/>
              </a:lnSpc>
            </a:pPr>
            <a:r>
              <a:rPr lang="en-US" sz="4218" spc="-210">
                <a:solidFill>
                  <a:srgbClr val="296B8B"/>
                </a:solidFill>
                <a:latin typeface="Telegraf"/>
                <a:ea typeface="Telegraf"/>
                <a:cs typeface="Telegraf"/>
                <a:sym typeface="Telegraf"/>
              </a:rPr>
              <a:t>03</a:t>
            </a:r>
          </a:p>
          <a:p>
            <a:pPr algn="l">
              <a:lnSpc>
                <a:spcPts val="4935"/>
              </a:lnSpc>
            </a:pPr>
          </a:p>
          <a:p>
            <a:pPr algn="l">
              <a:lnSpc>
                <a:spcPts val="4935"/>
              </a:lnSpc>
            </a:pPr>
            <a:r>
              <a:rPr lang="en-US" sz="4218" spc="-210">
                <a:solidFill>
                  <a:srgbClr val="296B8B"/>
                </a:solidFill>
                <a:latin typeface="Telegraf"/>
                <a:ea typeface="Telegraf"/>
                <a:cs typeface="Telegraf"/>
                <a:sym typeface="Telegraf"/>
              </a:rPr>
              <a:t>04</a:t>
            </a:r>
          </a:p>
          <a:p>
            <a:pPr algn="l">
              <a:lnSpc>
                <a:spcPts val="4935"/>
              </a:lnSpc>
            </a:pPr>
          </a:p>
          <a:p>
            <a:pPr algn="l">
              <a:lnSpc>
                <a:spcPts val="4935"/>
              </a:lnSpc>
            </a:pPr>
            <a:r>
              <a:rPr lang="en-US" sz="4218" spc="-210">
                <a:solidFill>
                  <a:srgbClr val="296B8B"/>
                </a:solidFill>
                <a:latin typeface="Telegraf"/>
                <a:ea typeface="Telegraf"/>
                <a:cs typeface="Telegraf"/>
                <a:sym typeface="Telegraf"/>
              </a:rPr>
              <a:t>05</a:t>
            </a:r>
          </a:p>
          <a:p>
            <a:pPr algn="l">
              <a:lnSpc>
                <a:spcPts val="4935"/>
              </a:lnSpc>
            </a:pPr>
          </a:p>
          <a:p>
            <a:pPr algn="l">
              <a:lnSpc>
                <a:spcPts val="4935"/>
              </a:lnSpc>
            </a:pPr>
            <a:r>
              <a:rPr lang="en-US" sz="4218" spc="-210">
                <a:solidFill>
                  <a:srgbClr val="296B8B"/>
                </a:solidFill>
                <a:latin typeface="Telegraf"/>
                <a:ea typeface="Telegraf"/>
                <a:cs typeface="Telegraf"/>
                <a:sym typeface="Telegraf"/>
              </a:rPr>
              <a:t>06</a:t>
            </a:r>
          </a:p>
        </p:txBody>
      </p:sp>
      <p:sp>
        <p:nvSpPr>
          <p:cNvPr name="TextBox 7" id="7"/>
          <p:cNvSpPr txBox="true"/>
          <p:nvPr/>
        </p:nvSpPr>
        <p:spPr>
          <a:xfrm rot="0">
            <a:off x="5354151" y="2621282"/>
            <a:ext cx="1632288" cy="408978"/>
          </a:xfrm>
          <a:prstGeom prst="rect">
            <a:avLst/>
          </a:prstGeom>
        </p:spPr>
        <p:txBody>
          <a:bodyPr anchor="t" rtlCol="false" tIns="0" lIns="0" bIns="0" rIns="0">
            <a:spAutoFit/>
          </a:bodyPr>
          <a:lstStyle/>
          <a:p>
            <a:pPr algn="r">
              <a:lnSpc>
                <a:spcPts val="3582"/>
              </a:lnSpc>
            </a:pPr>
            <a:r>
              <a:rPr lang="en-US" sz="1606" spc="-80">
                <a:solidFill>
                  <a:srgbClr val="296B8B"/>
                </a:solidFill>
                <a:latin typeface="Telegraf"/>
                <a:ea typeface="Telegraf"/>
                <a:cs typeface="Telegraf"/>
                <a:sym typeface="Telegraf"/>
              </a:rPr>
              <a:t>INTRODUCTION</a:t>
            </a:r>
          </a:p>
        </p:txBody>
      </p:sp>
      <p:sp>
        <p:nvSpPr>
          <p:cNvPr name="TextBox 8" id="8"/>
          <p:cNvSpPr txBox="true"/>
          <p:nvPr/>
        </p:nvSpPr>
        <p:spPr>
          <a:xfrm rot="0">
            <a:off x="5869792" y="845528"/>
            <a:ext cx="1116647" cy="491150"/>
          </a:xfrm>
          <a:prstGeom prst="rect">
            <a:avLst/>
          </a:prstGeom>
        </p:spPr>
        <p:txBody>
          <a:bodyPr anchor="t" rtlCol="false" tIns="0" lIns="0" bIns="0" rIns="0">
            <a:spAutoFit/>
          </a:bodyPr>
          <a:lstStyle/>
          <a:p>
            <a:pPr algn="r">
              <a:lnSpc>
                <a:spcPts val="1960"/>
              </a:lnSpc>
            </a:pPr>
            <a:r>
              <a:rPr lang="en-US" b="true" sz="1782" spc="-89">
                <a:solidFill>
                  <a:srgbClr val="296B8B"/>
                </a:solidFill>
                <a:latin typeface="Canva Sans Bold"/>
                <a:ea typeface="Canva Sans Bold"/>
                <a:cs typeface="Canva Sans Bold"/>
                <a:sym typeface="Canva Sans Bold"/>
              </a:rPr>
              <a:t>Table of Contents</a:t>
            </a:r>
          </a:p>
        </p:txBody>
      </p:sp>
      <p:sp>
        <p:nvSpPr>
          <p:cNvPr name="TextBox 9" id="9"/>
          <p:cNvSpPr txBox="true"/>
          <p:nvPr/>
        </p:nvSpPr>
        <p:spPr>
          <a:xfrm rot="0">
            <a:off x="4303862" y="3761694"/>
            <a:ext cx="2682577" cy="856653"/>
          </a:xfrm>
          <a:prstGeom prst="rect">
            <a:avLst/>
          </a:prstGeom>
        </p:spPr>
        <p:txBody>
          <a:bodyPr anchor="t" rtlCol="false" tIns="0" lIns="0" bIns="0" rIns="0">
            <a:spAutoFit/>
          </a:bodyPr>
          <a:lstStyle/>
          <a:p>
            <a:pPr algn="r">
              <a:lnSpc>
                <a:spcPts val="3582"/>
              </a:lnSpc>
            </a:pPr>
            <a:r>
              <a:rPr lang="en-US" sz="1606" spc="-80">
                <a:solidFill>
                  <a:srgbClr val="296B8B"/>
                </a:solidFill>
                <a:latin typeface="Telegraf"/>
                <a:ea typeface="Telegraf"/>
                <a:cs typeface="Telegraf"/>
                <a:sym typeface="Telegraf"/>
              </a:rPr>
              <a:t>WHY YOUR BUSINESS NEEDS MANAGED IT SERVICES</a:t>
            </a:r>
          </a:p>
        </p:txBody>
      </p:sp>
      <p:sp>
        <p:nvSpPr>
          <p:cNvPr name="TextBox 10" id="10"/>
          <p:cNvSpPr txBox="true"/>
          <p:nvPr/>
        </p:nvSpPr>
        <p:spPr>
          <a:xfrm rot="0">
            <a:off x="4303862" y="5011949"/>
            <a:ext cx="2682577" cy="856653"/>
          </a:xfrm>
          <a:prstGeom prst="rect">
            <a:avLst/>
          </a:prstGeom>
        </p:spPr>
        <p:txBody>
          <a:bodyPr anchor="t" rtlCol="false" tIns="0" lIns="0" bIns="0" rIns="0">
            <a:spAutoFit/>
          </a:bodyPr>
          <a:lstStyle/>
          <a:p>
            <a:pPr algn="r">
              <a:lnSpc>
                <a:spcPts val="3582"/>
              </a:lnSpc>
            </a:pPr>
            <a:r>
              <a:rPr lang="en-US" sz="1606" spc="-80">
                <a:solidFill>
                  <a:srgbClr val="296B8B"/>
                </a:solidFill>
                <a:latin typeface="Telegraf"/>
                <a:ea typeface="Telegraf"/>
                <a:cs typeface="Telegraf"/>
                <a:sym typeface="Telegraf"/>
              </a:rPr>
              <a:t>WHY YOUR BUSINESS NEEDS MANAGED IT SERVICES</a:t>
            </a:r>
          </a:p>
        </p:txBody>
      </p:sp>
      <p:sp>
        <p:nvSpPr>
          <p:cNvPr name="TextBox 11" id="11"/>
          <p:cNvSpPr txBox="true"/>
          <p:nvPr/>
        </p:nvSpPr>
        <p:spPr>
          <a:xfrm rot="0">
            <a:off x="4303862" y="6259126"/>
            <a:ext cx="2682577" cy="856653"/>
          </a:xfrm>
          <a:prstGeom prst="rect">
            <a:avLst/>
          </a:prstGeom>
        </p:spPr>
        <p:txBody>
          <a:bodyPr anchor="t" rtlCol="false" tIns="0" lIns="0" bIns="0" rIns="0">
            <a:spAutoFit/>
          </a:bodyPr>
          <a:lstStyle/>
          <a:p>
            <a:pPr algn="r">
              <a:lnSpc>
                <a:spcPts val="3582"/>
              </a:lnSpc>
            </a:pPr>
            <a:r>
              <a:rPr lang="en-US" sz="1606" spc="-80">
                <a:solidFill>
                  <a:srgbClr val="296B8B"/>
                </a:solidFill>
                <a:latin typeface="Telegraf"/>
                <a:ea typeface="Telegraf"/>
                <a:cs typeface="Telegraf"/>
                <a:sym typeface="Telegraf"/>
              </a:rPr>
              <a:t>OUR COMPREHENSIVE MANAGED IT SERVICES</a:t>
            </a:r>
          </a:p>
        </p:txBody>
      </p:sp>
      <p:sp>
        <p:nvSpPr>
          <p:cNvPr name="TextBox 12" id="12"/>
          <p:cNvSpPr txBox="true"/>
          <p:nvPr/>
        </p:nvSpPr>
        <p:spPr>
          <a:xfrm rot="0">
            <a:off x="3919208" y="7506304"/>
            <a:ext cx="3067232" cy="856653"/>
          </a:xfrm>
          <a:prstGeom prst="rect">
            <a:avLst/>
          </a:prstGeom>
        </p:spPr>
        <p:txBody>
          <a:bodyPr anchor="t" rtlCol="false" tIns="0" lIns="0" bIns="0" rIns="0">
            <a:spAutoFit/>
          </a:bodyPr>
          <a:lstStyle/>
          <a:p>
            <a:pPr algn="r">
              <a:lnSpc>
                <a:spcPts val="3582"/>
              </a:lnSpc>
            </a:pPr>
            <a:r>
              <a:rPr lang="en-US" sz="1606" spc="-80">
                <a:solidFill>
                  <a:srgbClr val="296B8B"/>
                </a:solidFill>
                <a:latin typeface="Telegraf"/>
                <a:ea typeface="Telegraf"/>
                <a:cs typeface="Telegraf"/>
                <a:sym typeface="Telegraf"/>
              </a:rPr>
              <a:t>THE BENEFITS OF CHOOSING CYBS INNOVATIONS</a:t>
            </a:r>
          </a:p>
        </p:txBody>
      </p:sp>
      <p:sp>
        <p:nvSpPr>
          <p:cNvPr name="TextBox 13" id="13"/>
          <p:cNvSpPr txBox="true"/>
          <p:nvPr/>
        </p:nvSpPr>
        <p:spPr>
          <a:xfrm rot="0">
            <a:off x="3919208" y="8608912"/>
            <a:ext cx="3067232" cy="856653"/>
          </a:xfrm>
          <a:prstGeom prst="rect">
            <a:avLst/>
          </a:prstGeom>
        </p:spPr>
        <p:txBody>
          <a:bodyPr anchor="t" rtlCol="false" tIns="0" lIns="0" bIns="0" rIns="0">
            <a:spAutoFit/>
          </a:bodyPr>
          <a:lstStyle/>
          <a:p>
            <a:pPr algn="r">
              <a:lnSpc>
                <a:spcPts val="3582"/>
              </a:lnSpc>
            </a:pPr>
            <a:r>
              <a:rPr lang="en-US" sz="1606" spc="-80">
                <a:solidFill>
                  <a:srgbClr val="296B8B"/>
                </a:solidFill>
                <a:latin typeface="Telegraf"/>
                <a:ea typeface="Telegraf"/>
                <a:cs typeface="Telegraf"/>
                <a:sym typeface="Telegraf"/>
              </a:rPr>
              <a:t>CONTACT</a:t>
            </a:r>
          </a:p>
          <a:p>
            <a:pPr algn="r">
              <a:lnSpc>
                <a:spcPts val="3582"/>
              </a:lnSpc>
            </a:pPr>
            <a:r>
              <a:rPr lang="en-US" sz="1606" spc="-80">
                <a:solidFill>
                  <a:srgbClr val="296B8B"/>
                </a:solidFill>
                <a:latin typeface="Telegraf"/>
                <a:ea typeface="Telegraf"/>
                <a:cs typeface="Telegraf"/>
                <a:sym typeface="Telegraf"/>
              </a:rPr>
              <a:t>US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226B88"/>
        </a:solidFill>
      </p:bgPr>
    </p:bg>
    <p:spTree>
      <p:nvGrpSpPr>
        <p:cNvPr id="1" name=""/>
        <p:cNvGrpSpPr/>
        <p:nvPr/>
      </p:nvGrpSpPr>
      <p:grpSpPr>
        <a:xfrm>
          <a:off x="0" y="0"/>
          <a:ext cx="0" cy="0"/>
          <a:chOff x="0" y="0"/>
          <a:chExt cx="0" cy="0"/>
        </a:xfrm>
      </p:grpSpPr>
      <p:grpSp>
        <p:nvGrpSpPr>
          <p:cNvPr name="Group 2" id="2"/>
          <p:cNvGrpSpPr/>
          <p:nvPr/>
        </p:nvGrpSpPr>
        <p:grpSpPr>
          <a:xfrm rot="0">
            <a:off x="-144325" y="-188828"/>
            <a:ext cx="1800650" cy="11024828"/>
            <a:chOff x="0" y="0"/>
            <a:chExt cx="2400867" cy="14699771"/>
          </a:xfrm>
        </p:grpSpPr>
        <p:sp>
          <p:nvSpPr>
            <p:cNvPr name="Freeform 3" id="3"/>
            <p:cNvSpPr/>
            <p:nvPr/>
          </p:nvSpPr>
          <p:spPr>
            <a:xfrm flipH="false" flipV="false" rot="0">
              <a:off x="0" y="10440167"/>
              <a:ext cx="2400867" cy="4259603"/>
            </a:xfrm>
            <a:custGeom>
              <a:avLst/>
              <a:gdLst/>
              <a:ahLst/>
              <a:cxnLst/>
              <a:rect r="r" b="b" t="t" l="l"/>
              <a:pathLst>
                <a:path h="4259603" w="2400867">
                  <a:moveTo>
                    <a:pt x="0" y="0"/>
                  </a:moveTo>
                  <a:lnTo>
                    <a:pt x="2400867" y="0"/>
                  </a:lnTo>
                  <a:lnTo>
                    <a:pt x="2400867" y="4259604"/>
                  </a:lnTo>
                  <a:lnTo>
                    <a:pt x="0" y="42596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0" y="8039300"/>
              <a:ext cx="2400867" cy="2400867"/>
            </a:xfrm>
            <a:custGeom>
              <a:avLst/>
              <a:gdLst/>
              <a:ahLst/>
              <a:cxnLst/>
              <a:rect r="r" b="b" t="t" l="l"/>
              <a:pathLst>
                <a:path h="2400867" w="2400867">
                  <a:moveTo>
                    <a:pt x="0" y="0"/>
                  </a:moveTo>
                  <a:lnTo>
                    <a:pt x="2400867" y="0"/>
                  </a:lnTo>
                  <a:lnTo>
                    <a:pt x="2400867" y="2400867"/>
                  </a:lnTo>
                  <a:lnTo>
                    <a:pt x="0" y="24008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grpSp>
          <p:nvGrpSpPr>
            <p:cNvPr name="Group 5" id="5"/>
            <p:cNvGrpSpPr/>
            <p:nvPr/>
          </p:nvGrpSpPr>
          <p:grpSpPr>
            <a:xfrm rot="0">
              <a:off x="0" y="0"/>
              <a:ext cx="2400867" cy="8039300"/>
              <a:chOff x="0" y="0"/>
              <a:chExt cx="379596" cy="1271075"/>
            </a:xfrm>
          </p:grpSpPr>
          <p:sp>
            <p:nvSpPr>
              <p:cNvPr name="Freeform 6" id="6"/>
              <p:cNvSpPr/>
              <p:nvPr/>
            </p:nvSpPr>
            <p:spPr>
              <a:xfrm flipH="false" flipV="false" rot="0">
                <a:off x="0" y="0"/>
                <a:ext cx="379596" cy="1271075"/>
              </a:xfrm>
              <a:custGeom>
                <a:avLst/>
                <a:gdLst/>
                <a:ahLst/>
                <a:cxnLst/>
                <a:rect r="r" b="b" t="t" l="l"/>
                <a:pathLst>
                  <a:path h="1271075" w="379596">
                    <a:moveTo>
                      <a:pt x="0" y="0"/>
                    </a:moveTo>
                    <a:lnTo>
                      <a:pt x="379596" y="0"/>
                    </a:lnTo>
                    <a:lnTo>
                      <a:pt x="379596" y="1271075"/>
                    </a:lnTo>
                    <a:lnTo>
                      <a:pt x="0" y="1271075"/>
                    </a:lnTo>
                    <a:close/>
                  </a:path>
                </a:pathLst>
              </a:custGeom>
              <a:blipFill>
                <a:blip r:embed="rId6"/>
                <a:stretch>
                  <a:fillRect l="-201294" t="0" r="-201294" b="0"/>
                </a:stretch>
              </a:blipFill>
            </p:spPr>
          </p:sp>
        </p:grpSp>
      </p:grpSp>
      <p:sp>
        <p:nvSpPr>
          <p:cNvPr name="AutoShape 7" id="7"/>
          <p:cNvSpPr/>
          <p:nvPr/>
        </p:nvSpPr>
        <p:spPr>
          <a:xfrm>
            <a:off x="2403378" y="9481324"/>
            <a:ext cx="4534862" cy="0"/>
          </a:xfrm>
          <a:prstGeom prst="line">
            <a:avLst/>
          </a:prstGeom>
          <a:ln cap="flat" w="9525">
            <a:solidFill>
              <a:srgbClr val="FAF9F4"/>
            </a:solidFill>
            <a:prstDash val="solid"/>
            <a:headEnd type="none" len="sm" w="sm"/>
            <a:tailEnd type="none" len="sm" w="sm"/>
          </a:ln>
        </p:spPr>
      </p:sp>
      <p:sp>
        <p:nvSpPr>
          <p:cNvPr name="Freeform 8" id="8"/>
          <p:cNvSpPr/>
          <p:nvPr/>
        </p:nvSpPr>
        <p:spPr>
          <a:xfrm flipH="false" flipV="false" rot="0">
            <a:off x="2403378" y="756000"/>
            <a:ext cx="2154547" cy="655429"/>
          </a:xfrm>
          <a:custGeom>
            <a:avLst/>
            <a:gdLst/>
            <a:ahLst/>
            <a:cxnLst/>
            <a:rect r="r" b="b" t="t" l="l"/>
            <a:pathLst>
              <a:path h="655429" w="2154547">
                <a:moveTo>
                  <a:pt x="0" y="0"/>
                </a:moveTo>
                <a:lnTo>
                  <a:pt x="2154547" y="0"/>
                </a:lnTo>
                <a:lnTo>
                  <a:pt x="2154547" y="655429"/>
                </a:lnTo>
                <a:lnTo>
                  <a:pt x="0" y="655429"/>
                </a:lnTo>
                <a:lnTo>
                  <a:pt x="0" y="0"/>
                </a:lnTo>
                <a:close/>
              </a:path>
            </a:pathLst>
          </a:custGeom>
          <a:blipFill>
            <a:blip r:embed="rId7"/>
            <a:stretch>
              <a:fillRect l="0" t="0" r="0" b="0"/>
            </a:stretch>
          </a:blipFill>
        </p:spPr>
      </p:sp>
      <p:sp>
        <p:nvSpPr>
          <p:cNvPr name="TextBox 9" id="9"/>
          <p:cNvSpPr txBox="true"/>
          <p:nvPr/>
        </p:nvSpPr>
        <p:spPr>
          <a:xfrm rot="0">
            <a:off x="2403378" y="3081092"/>
            <a:ext cx="4534862" cy="5588000"/>
          </a:xfrm>
          <a:prstGeom prst="rect">
            <a:avLst/>
          </a:prstGeom>
        </p:spPr>
        <p:txBody>
          <a:bodyPr anchor="t" rtlCol="false" tIns="0" lIns="0" bIns="0" rIns="0">
            <a:spAutoFit/>
          </a:bodyPr>
          <a:lstStyle/>
          <a:p>
            <a:pPr algn="just">
              <a:lnSpc>
                <a:spcPts val="2380"/>
              </a:lnSpc>
            </a:pPr>
            <a:r>
              <a:rPr lang="en-US" sz="1400">
                <a:solidFill>
                  <a:srgbClr val="FAF9F4"/>
                </a:solidFill>
                <a:latin typeface="Canva Sans"/>
                <a:ea typeface="Canva Sans"/>
                <a:cs typeface="Canva Sans"/>
                <a:sym typeface="Canva Sans"/>
              </a:rPr>
              <a:t>In the modern business world, technology is the backbone of every successful company. Whether you're a small startup or an established enterprise, the role of technology in your day-to-day operations cannot be overstated. However, managing and maintaining IT infrastructure, troubleshooting issues, ensuring cybersecurity, and upgrading systems is an ongoing challenge that many businesses struggle with.</a:t>
            </a:r>
          </a:p>
          <a:p>
            <a:pPr algn="just">
              <a:lnSpc>
                <a:spcPts val="2380"/>
              </a:lnSpc>
            </a:pPr>
          </a:p>
          <a:p>
            <a:pPr algn="just">
              <a:lnSpc>
                <a:spcPts val="2380"/>
              </a:lnSpc>
            </a:pPr>
            <a:r>
              <a:rPr lang="en-US" sz="1400">
                <a:solidFill>
                  <a:srgbClr val="FAF9F4"/>
                </a:solidFill>
                <a:latin typeface="Canva Sans"/>
                <a:ea typeface="Canva Sans"/>
                <a:cs typeface="Canva Sans"/>
                <a:sym typeface="Canva Sans"/>
              </a:rPr>
              <a:t>At Cybs Innovations, we offer comprehensive Managed IT Services designed to relieve your company from the complexities of IT management. With our expert support, proactive monitoring, and cutting-edge technology, we ensure that your IT infrastructure works smoothly, securely, and efficiently—empowering you to focus on what matters most: growing your business.</a:t>
            </a:r>
          </a:p>
          <a:p>
            <a:pPr algn="just">
              <a:lnSpc>
                <a:spcPts val="2380"/>
              </a:lnSpc>
            </a:pPr>
          </a:p>
        </p:txBody>
      </p:sp>
      <p:sp>
        <p:nvSpPr>
          <p:cNvPr name="TextBox 10" id="10"/>
          <p:cNvSpPr txBox="true"/>
          <p:nvPr/>
        </p:nvSpPr>
        <p:spPr>
          <a:xfrm rot="0">
            <a:off x="2403378" y="2004686"/>
            <a:ext cx="4436622" cy="670635"/>
          </a:xfrm>
          <a:prstGeom prst="rect">
            <a:avLst/>
          </a:prstGeom>
        </p:spPr>
        <p:txBody>
          <a:bodyPr anchor="t" rtlCol="false" tIns="0" lIns="0" bIns="0" rIns="0">
            <a:spAutoFit/>
          </a:bodyPr>
          <a:lstStyle/>
          <a:p>
            <a:pPr algn="ctr">
              <a:lnSpc>
                <a:spcPts val="4652"/>
              </a:lnSpc>
            </a:pPr>
            <a:r>
              <a:rPr lang="en-US" sz="4652" spc="-232" u="sng">
                <a:solidFill>
                  <a:srgbClr val="FAF9F4"/>
                </a:solidFill>
                <a:latin typeface="Telegraf"/>
                <a:ea typeface="Telegraf"/>
                <a:cs typeface="Telegraf"/>
                <a:sym typeface="Telegraf"/>
              </a:rPr>
              <a:t>INTRODUCTION</a:t>
            </a:r>
          </a:p>
        </p:txBody>
      </p:sp>
      <p:sp>
        <p:nvSpPr>
          <p:cNvPr name="TextBox 11" id="11"/>
          <p:cNvSpPr txBox="true"/>
          <p:nvPr/>
        </p:nvSpPr>
        <p:spPr>
          <a:xfrm rot="0">
            <a:off x="2403378" y="9843925"/>
            <a:ext cx="1683703" cy="165100"/>
          </a:xfrm>
          <a:prstGeom prst="rect">
            <a:avLst/>
          </a:prstGeom>
        </p:spPr>
        <p:txBody>
          <a:bodyPr anchor="t" rtlCol="false" tIns="0" lIns="0" bIns="0" rIns="0">
            <a:spAutoFit/>
          </a:bodyPr>
          <a:lstStyle/>
          <a:p>
            <a:pPr algn="l">
              <a:lnSpc>
                <a:spcPts val="1399"/>
              </a:lnSpc>
              <a:spcBef>
                <a:spcPct val="0"/>
              </a:spcBef>
            </a:pPr>
            <a:r>
              <a:rPr lang="en-US" sz="999">
                <a:solidFill>
                  <a:srgbClr val="FAF9F4"/>
                </a:solidFill>
                <a:latin typeface="Canva Sans"/>
                <a:ea typeface="Canva Sans"/>
                <a:cs typeface="Canva Sans"/>
                <a:sym typeface="Canva Sans"/>
              </a:rPr>
              <a:t>www.cybsinnovations.com</a:t>
            </a:r>
          </a:p>
        </p:txBody>
      </p:sp>
      <p:sp>
        <p:nvSpPr>
          <p:cNvPr name="TextBox 12" id="12"/>
          <p:cNvSpPr txBox="true"/>
          <p:nvPr/>
        </p:nvSpPr>
        <p:spPr>
          <a:xfrm rot="0">
            <a:off x="5254537" y="9843925"/>
            <a:ext cx="1683703" cy="165100"/>
          </a:xfrm>
          <a:prstGeom prst="rect">
            <a:avLst/>
          </a:prstGeom>
        </p:spPr>
        <p:txBody>
          <a:bodyPr anchor="t" rtlCol="false" tIns="0" lIns="0" bIns="0" rIns="0">
            <a:spAutoFit/>
          </a:bodyPr>
          <a:lstStyle/>
          <a:p>
            <a:pPr algn="r">
              <a:lnSpc>
                <a:spcPts val="1399"/>
              </a:lnSpc>
              <a:spcBef>
                <a:spcPct val="0"/>
              </a:spcBef>
            </a:pPr>
            <a:r>
              <a:rPr lang="en-US" sz="999">
                <a:solidFill>
                  <a:srgbClr val="FAF9F4"/>
                </a:solidFill>
                <a:latin typeface="Canva Sans"/>
                <a:ea typeface="Canva Sans"/>
                <a:cs typeface="Canva Sans"/>
                <a:sym typeface="Canva Sans"/>
              </a:rPr>
              <a:t>Managed IT Services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96B8B"/>
        </a:solidFill>
      </p:bgPr>
    </p:bg>
    <p:spTree>
      <p:nvGrpSpPr>
        <p:cNvPr id="1" name=""/>
        <p:cNvGrpSpPr/>
        <p:nvPr/>
      </p:nvGrpSpPr>
      <p:grpSpPr>
        <a:xfrm>
          <a:off x="0" y="0"/>
          <a:ext cx="0" cy="0"/>
          <a:chOff x="0" y="0"/>
          <a:chExt cx="0" cy="0"/>
        </a:xfrm>
      </p:grpSpPr>
      <p:sp>
        <p:nvSpPr>
          <p:cNvPr name="AutoShape 2" id="2"/>
          <p:cNvSpPr/>
          <p:nvPr/>
        </p:nvSpPr>
        <p:spPr>
          <a:xfrm>
            <a:off x="342924" y="1281192"/>
            <a:ext cx="6874151" cy="0"/>
          </a:xfrm>
          <a:prstGeom prst="line">
            <a:avLst/>
          </a:prstGeom>
          <a:ln cap="flat" w="19050">
            <a:solidFill>
              <a:srgbClr val="FAF9F4"/>
            </a:solidFill>
            <a:prstDash val="solid"/>
            <a:headEnd type="none" len="sm" w="sm"/>
            <a:tailEnd type="none" len="sm" w="sm"/>
          </a:ln>
        </p:spPr>
      </p:sp>
      <p:sp>
        <p:nvSpPr>
          <p:cNvPr name="Freeform 3" id="3"/>
          <p:cNvSpPr/>
          <p:nvPr/>
        </p:nvSpPr>
        <p:spPr>
          <a:xfrm flipH="false" flipV="false" rot="0">
            <a:off x="6510862" y="1955077"/>
            <a:ext cx="706213" cy="706213"/>
          </a:xfrm>
          <a:custGeom>
            <a:avLst/>
            <a:gdLst/>
            <a:ahLst/>
            <a:cxnLst/>
            <a:rect r="r" b="b" t="t" l="l"/>
            <a:pathLst>
              <a:path h="706213" w="706213">
                <a:moveTo>
                  <a:pt x="0" y="0"/>
                </a:moveTo>
                <a:lnTo>
                  <a:pt x="706214" y="0"/>
                </a:lnTo>
                <a:lnTo>
                  <a:pt x="706214" y="706214"/>
                </a:lnTo>
                <a:lnTo>
                  <a:pt x="0" y="7062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3829624" y="2064757"/>
            <a:ext cx="259432" cy="259432"/>
          </a:xfrm>
          <a:custGeom>
            <a:avLst/>
            <a:gdLst/>
            <a:ahLst/>
            <a:cxnLst/>
            <a:rect r="r" b="b" t="t" l="l"/>
            <a:pathLst>
              <a:path h="259432" w="259432">
                <a:moveTo>
                  <a:pt x="0" y="0"/>
                </a:moveTo>
                <a:lnTo>
                  <a:pt x="259432" y="0"/>
                </a:lnTo>
                <a:lnTo>
                  <a:pt x="259432" y="259431"/>
                </a:lnTo>
                <a:lnTo>
                  <a:pt x="0" y="2594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3829624" y="4798991"/>
            <a:ext cx="259432" cy="259432"/>
          </a:xfrm>
          <a:custGeom>
            <a:avLst/>
            <a:gdLst/>
            <a:ahLst/>
            <a:cxnLst/>
            <a:rect r="r" b="b" t="t" l="l"/>
            <a:pathLst>
              <a:path h="259432" w="259432">
                <a:moveTo>
                  <a:pt x="0" y="0"/>
                </a:moveTo>
                <a:lnTo>
                  <a:pt x="259432" y="0"/>
                </a:lnTo>
                <a:lnTo>
                  <a:pt x="259432" y="259432"/>
                </a:lnTo>
                <a:lnTo>
                  <a:pt x="0" y="2594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3829624" y="7272437"/>
            <a:ext cx="259432" cy="259432"/>
          </a:xfrm>
          <a:custGeom>
            <a:avLst/>
            <a:gdLst/>
            <a:ahLst/>
            <a:cxnLst/>
            <a:rect r="r" b="b" t="t" l="l"/>
            <a:pathLst>
              <a:path h="259432" w="259432">
                <a:moveTo>
                  <a:pt x="0" y="0"/>
                </a:moveTo>
                <a:lnTo>
                  <a:pt x="259432" y="0"/>
                </a:lnTo>
                <a:lnTo>
                  <a:pt x="259432" y="259431"/>
                </a:lnTo>
                <a:lnTo>
                  <a:pt x="0" y="2594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AutoShape 7" id="7"/>
          <p:cNvSpPr/>
          <p:nvPr/>
        </p:nvSpPr>
        <p:spPr>
          <a:xfrm>
            <a:off x="342924" y="9572381"/>
            <a:ext cx="3746131" cy="0"/>
          </a:xfrm>
          <a:prstGeom prst="line">
            <a:avLst/>
          </a:prstGeom>
          <a:ln cap="flat" w="9525">
            <a:solidFill>
              <a:srgbClr val="FAF9F4"/>
            </a:solidFill>
            <a:prstDash val="solid"/>
            <a:headEnd type="none" len="sm" w="sm"/>
            <a:tailEnd type="none" len="sm" w="sm"/>
          </a:ln>
        </p:spPr>
      </p:sp>
      <p:sp>
        <p:nvSpPr>
          <p:cNvPr name="Freeform 8" id="8"/>
          <p:cNvSpPr/>
          <p:nvPr/>
        </p:nvSpPr>
        <p:spPr>
          <a:xfrm flipH="false" flipV="false" rot="0">
            <a:off x="4806516" y="5930633"/>
            <a:ext cx="2410560" cy="4276800"/>
          </a:xfrm>
          <a:custGeom>
            <a:avLst/>
            <a:gdLst/>
            <a:ahLst/>
            <a:cxnLst/>
            <a:rect r="r" b="b" t="t" l="l"/>
            <a:pathLst>
              <a:path h="4276800" w="2410560">
                <a:moveTo>
                  <a:pt x="0" y="0"/>
                </a:moveTo>
                <a:lnTo>
                  <a:pt x="2410560" y="0"/>
                </a:lnTo>
                <a:lnTo>
                  <a:pt x="2410560" y="4276800"/>
                </a:lnTo>
                <a:lnTo>
                  <a:pt x="0" y="4276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9" id="9"/>
          <p:cNvSpPr txBox="true"/>
          <p:nvPr/>
        </p:nvSpPr>
        <p:spPr>
          <a:xfrm rot="0">
            <a:off x="342924" y="2555592"/>
            <a:ext cx="3746131" cy="1524000"/>
          </a:xfrm>
          <a:prstGeom prst="rect">
            <a:avLst/>
          </a:prstGeom>
        </p:spPr>
        <p:txBody>
          <a:bodyPr anchor="t" rtlCol="false" tIns="0" lIns="0" bIns="0" rIns="0">
            <a:spAutoFit/>
          </a:bodyPr>
          <a:lstStyle/>
          <a:p>
            <a:pPr algn="just">
              <a:lnSpc>
                <a:spcPts val="2039"/>
              </a:lnSpc>
            </a:pPr>
            <a:r>
              <a:rPr lang="en-US" sz="1200">
                <a:solidFill>
                  <a:srgbClr val="FAF9F4"/>
                </a:solidFill>
                <a:latin typeface="Canva Sans"/>
                <a:ea typeface="Canva Sans"/>
                <a:cs typeface="Canva Sans"/>
                <a:sym typeface="Canva Sans"/>
              </a:rPr>
              <a:t>Managing an in-house IT team is costly with recruitment, salaries, and maintenance. With Managed IT Services, you get a fixed monthly fee that allows for better budgeting, eliminating unexpected costs and providing scalable solutions as your business grows.</a:t>
            </a:r>
          </a:p>
        </p:txBody>
      </p:sp>
      <p:sp>
        <p:nvSpPr>
          <p:cNvPr name="TextBox 10" id="10"/>
          <p:cNvSpPr txBox="true"/>
          <p:nvPr/>
        </p:nvSpPr>
        <p:spPr>
          <a:xfrm rot="0">
            <a:off x="342924" y="5286213"/>
            <a:ext cx="3746131" cy="1266825"/>
          </a:xfrm>
          <a:prstGeom prst="rect">
            <a:avLst/>
          </a:prstGeom>
        </p:spPr>
        <p:txBody>
          <a:bodyPr anchor="t" rtlCol="false" tIns="0" lIns="0" bIns="0" rIns="0">
            <a:spAutoFit/>
          </a:bodyPr>
          <a:lstStyle/>
          <a:p>
            <a:pPr algn="just">
              <a:lnSpc>
                <a:spcPts val="2039"/>
              </a:lnSpc>
            </a:pPr>
            <a:r>
              <a:rPr lang="en-US" sz="1200">
                <a:solidFill>
                  <a:srgbClr val="FAF9F4"/>
                </a:solidFill>
                <a:latin typeface="Canva Sans"/>
                <a:ea typeface="Canva Sans"/>
                <a:cs typeface="Canva Sans"/>
                <a:sym typeface="Canva Sans"/>
              </a:rPr>
              <a:t>Finding skilled IT professionals can be expensive and difficult. With our services, you get access to a full team of experts available 24/7 to quickly resolve issues and keep your systems running smoothly.</a:t>
            </a:r>
          </a:p>
        </p:txBody>
      </p:sp>
      <p:sp>
        <p:nvSpPr>
          <p:cNvPr name="TextBox 11" id="11"/>
          <p:cNvSpPr txBox="true"/>
          <p:nvPr/>
        </p:nvSpPr>
        <p:spPr>
          <a:xfrm rot="0">
            <a:off x="342924" y="7759658"/>
            <a:ext cx="3746131" cy="1524000"/>
          </a:xfrm>
          <a:prstGeom prst="rect">
            <a:avLst/>
          </a:prstGeom>
        </p:spPr>
        <p:txBody>
          <a:bodyPr anchor="t" rtlCol="false" tIns="0" lIns="0" bIns="0" rIns="0">
            <a:spAutoFit/>
          </a:bodyPr>
          <a:lstStyle/>
          <a:p>
            <a:pPr algn="just">
              <a:lnSpc>
                <a:spcPts val="2039"/>
              </a:lnSpc>
            </a:pPr>
            <a:r>
              <a:rPr lang="en-US" sz="1200">
                <a:solidFill>
                  <a:srgbClr val="FAF9F4"/>
                </a:solidFill>
                <a:latin typeface="Canva Sans"/>
                <a:ea typeface="Canva Sans"/>
                <a:cs typeface="Canva Sans"/>
                <a:sym typeface="Canva Sans"/>
              </a:rPr>
              <a:t>Cybe</a:t>
            </a:r>
            <a:r>
              <a:rPr lang="en-US" sz="1200">
                <a:solidFill>
                  <a:srgbClr val="FAF9F4"/>
                </a:solidFill>
                <a:latin typeface="Canva Sans"/>
                <a:ea typeface="Canva Sans"/>
                <a:cs typeface="Canva Sans"/>
                <a:sym typeface="Canva Sans"/>
              </a:rPr>
              <a:t>rsecurity is critical in today's world. Our proactive monitoring helps identify and resolve potential threats before they harm your business. We implement top-notch security measures, such as regular patches, firewalls, and antivirus protection, to keep your data safe.</a:t>
            </a:r>
          </a:p>
        </p:txBody>
      </p:sp>
      <p:sp>
        <p:nvSpPr>
          <p:cNvPr name="TextBox 12" id="12"/>
          <p:cNvSpPr txBox="true"/>
          <p:nvPr/>
        </p:nvSpPr>
        <p:spPr>
          <a:xfrm rot="0">
            <a:off x="342924" y="381092"/>
            <a:ext cx="6874151" cy="840866"/>
          </a:xfrm>
          <a:prstGeom prst="rect">
            <a:avLst/>
          </a:prstGeom>
        </p:spPr>
        <p:txBody>
          <a:bodyPr anchor="t" rtlCol="false" tIns="0" lIns="0" bIns="0" rIns="0">
            <a:spAutoFit/>
          </a:bodyPr>
          <a:lstStyle/>
          <a:p>
            <a:pPr algn="ctr">
              <a:lnSpc>
                <a:spcPts val="3104"/>
              </a:lnSpc>
            </a:pPr>
            <a:r>
              <a:rPr lang="en-US" sz="3104" spc="-155">
                <a:solidFill>
                  <a:srgbClr val="FAF9F4"/>
                </a:solidFill>
                <a:latin typeface="Telegraf"/>
                <a:ea typeface="Telegraf"/>
                <a:cs typeface="Telegraf"/>
                <a:sym typeface="Telegraf"/>
              </a:rPr>
              <a:t>WHY YOUR BUSINESS NEEDS MANAGED IT SERVICES</a:t>
            </a:r>
          </a:p>
        </p:txBody>
      </p:sp>
      <p:sp>
        <p:nvSpPr>
          <p:cNvPr name="TextBox 13" id="13"/>
          <p:cNvSpPr txBox="true"/>
          <p:nvPr/>
        </p:nvSpPr>
        <p:spPr>
          <a:xfrm rot="0">
            <a:off x="342924" y="1936027"/>
            <a:ext cx="3017913" cy="596900"/>
          </a:xfrm>
          <a:prstGeom prst="rect">
            <a:avLst/>
          </a:prstGeom>
        </p:spPr>
        <p:txBody>
          <a:bodyPr anchor="t" rtlCol="false" tIns="0" lIns="0" bIns="0" rIns="0">
            <a:spAutoFit/>
          </a:bodyPr>
          <a:lstStyle/>
          <a:p>
            <a:pPr algn="l">
              <a:lnSpc>
                <a:spcPts val="2200"/>
              </a:lnSpc>
            </a:pPr>
            <a:r>
              <a:rPr lang="en-US" sz="2000" spc="-100" b="true">
                <a:solidFill>
                  <a:srgbClr val="FAF9F4"/>
                </a:solidFill>
                <a:latin typeface="Telegraf Medium"/>
                <a:ea typeface="Telegraf Medium"/>
                <a:cs typeface="Telegraf Medium"/>
                <a:sym typeface="Telegraf Medium"/>
              </a:rPr>
              <a:t>Cost-Effective &amp; Predictable Expenses</a:t>
            </a:r>
          </a:p>
        </p:txBody>
      </p:sp>
      <p:sp>
        <p:nvSpPr>
          <p:cNvPr name="TextBox 14" id="14"/>
          <p:cNvSpPr txBox="true"/>
          <p:nvPr/>
        </p:nvSpPr>
        <p:spPr>
          <a:xfrm rot="0">
            <a:off x="342924" y="4670262"/>
            <a:ext cx="3017913" cy="596900"/>
          </a:xfrm>
          <a:prstGeom prst="rect">
            <a:avLst/>
          </a:prstGeom>
        </p:spPr>
        <p:txBody>
          <a:bodyPr anchor="t" rtlCol="false" tIns="0" lIns="0" bIns="0" rIns="0">
            <a:spAutoFit/>
          </a:bodyPr>
          <a:lstStyle/>
          <a:p>
            <a:pPr algn="l">
              <a:lnSpc>
                <a:spcPts val="2200"/>
              </a:lnSpc>
            </a:pPr>
            <a:r>
              <a:rPr lang="en-US" sz="2000" spc="-100" b="true">
                <a:solidFill>
                  <a:srgbClr val="FAF9F4"/>
                </a:solidFill>
                <a:latin typeface="Telegraf Medium"/>
                <a:ea typeface="Telegraf Medium"/>
                <a:cs typeface="Telegraf Medium"/>
                <a:sym typeface="Telegraf Medium"/>
              </a:rPr>
              <a:t>Expert IT Support – Always Available</a:t>
            </a:r>
          </a:p>
        </p:txBody>
      </p:sp>
      <p:sp>
        <p:nvSpPr>
          <p:cNvPr name="TextBox 15" id="15"/>
          <p:cNvSpPr txBox="true"/>
          <p:nvPr/>
        </p:nvSpPr>
        <p:spPr>
          <a:xfrm rot="0">
            <a:off x="342924" y="7143708"/>
            <a:ext cx="3017913" cy="596900"/>
          </a:xfrm>
          <a:prstGeom prst="rect">
            <a:avLst/>
          </a:prstGeom>
        </p:spPr>
        <p:txBody>
          <a:bodyPr anchor="t" rtlCol="false" tIns="0" lIns="0" bIns="0" rIns="0">
            <a:spAutoFit/>
          </a:bodyPr>
          <a:lstStyle/>
          <a:p>
            <a:pPr algn="l">
              <a:lnSpc>
                <a:spcPts val="2200"/>
              </a:lnSpc>
            </a:pPr>
            <a:r>
              <a:rPr lang="en-US" sz="2000" spc="-100" b="true">
                <a:solidFill>
                  <a:srgbClr val="FAF9F4"/>
                </a:solidFill>
                <a:latin typeface="Telegraf Medium"/>
                <a:ea typeface="Telegraf Medium"/>
                <a:cs typeface="Telegraf Medium"/>
                <a:sym typeface="Telegraf Medium"/>
              </a:rPr>
              <a:t>Proactive Monitoring &amp; Cybersecurity</a:t>
            </a:r>
          </a:p>
        </p:txBody>
      </p:sp>
      <p:sp>
        <p:nvSpPr>
          <p:cNvPr name="TextBox 16" id="16"/>
          <p:cNvSpPr txBox="true"/>
          <p:nvPr/>
        </p:nvSpPr>
        <p:spPr>
          <a:xfrm rot="0">
            <a:off x="342924" y="9934982"/>
            <a:ext cx="2176051" cy="165100"/>
          </a:xfrm>
          <a:prstGeom prst="rect">
            <a:avLst/>
          </a:prstGeom>
        </p:spPr>
        <p:txBody>
          <a:bodyPr anchor="t" rtlCol="false" tIns="0" lIns="0" bIns="0" rIns="0">
            <a:spAutoFit/>
          </a:bodyPr>
          <a:lstStyle/>
          <a:p>
            <a:pPr algn="l">
              <a:lnSpc>
                <a:spcPts val="1399"/>
              </a:lnSpc>
              <a:spcBef>
                <a:spcPct val="0"/>
              </a:spcBef>
            </a:pPr>
            <a:r>
              <a:rPr lang="en-US" sz="999">
                <a:solidFill>
                  <a:srgbClr val="FAF9F4"/>
                </a:solidFill>
                <a:latin typeface="Canva Sans"/>
                <a:ea typeface="Canva Sans"/>
                <a:cs typeface="Canva Sans"/>
                <a:sym typeface="Canva Sans"/>
              </a:rPr>
              <a:t>Managed IT Services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296B8B"/>
        </a:solidFill>
      </p:bgPr>
    </p:bg>
    <p:spTree>
      <p:nvGrpSpPr>
        <p:cNvPr id="1" name=""/>
        <p:cNvGrpSpPr/>
        <p:nvPr/>
      </p:nvGrpSpPr>
      <p:grpSpPr>
        <a:xfrm>
          <a:off x="0" y="0"/>
          <a:ext cx="0" cy="0"/>
          <a:chOff x="0" y="0"/>
          <a:chExt cx="0" cy="0"/>
        </a:xfrm>
      </p:grpSpPr>
      <p:sp>
        <p:nvSpPr>
          <p:cNvPr name="AutoShape 2" id="2"/>
          <p:cNvSpPr/>
          <p:nvPr/>
        </p:nvSpPr>
        <p:spPr>
          <a:xfrm>
            <a:off x="342924" y="1281192"/>
            <a:ext cx="6874151" cy="0"/>
          </a:xfrm>
          <a:prstGeom prst="line">
            <a:avLst/>
          </a:prstGeom>
          <a:ln cap="flat" w="19050">
            <a:solidFill>
              <a:srgbClr val="FAF9F4"/>
            </a:solidFill>
            <a:prstDash val="solid"/>
            <a:headEnd type="none" len="sm" w="sm"/>
            <a:tailEnd type="none" len="sm" w="sm"/>
          </a:ln>
        </p:spPr>
      </p:sp>
      <p:sp>
        <p:nvSpPr>
          <p:cNvPr name="Freeform 3" id="3"/>
          <p:cNvSpPr/>
          <p:nvPr/>
        </p:nvSpPr>
        <p:spPr>
          <a:xfrm flipH="false" flipV="false" rot="0">
            <a:off x="6510862" y="1955077"/>
            <a:ext cx="706213" cy="706213"/>
          </a:xfrm>
          <a:custGeom>
            <a:avLst/>
            <a:gdLst/>
            <a:ahLst/>
            <a:cxnLst/>
            <a:rect r="r" b="b" t="t" l="l"/>
            <a:pathLst>
              <a:path h="706213" w="706213">
                <a:moveTo>
                  <a:pt x="0" y="0"/>
                </a:moveTo>
                <a:lnTo>
                  <a:pt x="706214" y="0"/>
                </a:lnTo>
                <a:lnTo>
                  <a:pt x="706214" y="706214"/>
                </a:lnTo>
                <a:lnTo>
                  <a:pt x="0" y="7062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3829624" y="2064757"/>
            <a:ext cx="259432" cy="259432"/>
          </a:xfrm>
          <a:custGeom>
            <a:avLst/>
            <a:gdLst/>
            <a:ahLst/>
            <a:cxnLst/>
            <a:rect r="r" b="b" t="t" l="l"/>
            <a:pathLst>
              <a:path h="259432" w="259432">
                <a:moveTo>
                  <a:pt x="0" y="0"/>
                </a:moveTo>
                <a:lnTo>
                  <a:pt x="259432" y="0"/>
                </a:lnTo>
                <a:lnTo>
                  <a:pt x="259432" y="259431"/>
                </a:lnTo>
                <a:lnTo>
                  <a:pt x="0" y="2594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3829624" y="4798991"/>
            <a:ext cx="259432" cy="259432"/>
          </a:xfrm>
          <a:custGeom>
            <a:avLst/>
            <a:gdLst/>
            <a:ahLst/>
            <a:cxnLst/>
            <a:rect r="r" b="b" t="t" l="l"/>
            <a:pathLst>
              <a:path h="259432" w="259432">
                <a:moveTo>
                  <a:pt x="0" y="0"/>
                </a:moveTo>
                <a:lnTo>
                  <a:pt x="259432" y="0"/>
                </a:lnTo>
                <a:lnTo>
                  <a:pt x="259432" y="259432"/>
                </a:lnTo>
                <a:lnTo>
                  <a:pt x="0" y="2594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3829624" y="7272437"/>
            <a:ext cx="259432" cy="259432"/>
          </a:xfrm>
          <a:custGeom>
            <a:avLst/>
            <a:gdLst/>
            <a:ahLst/>
            <a:cxnLst/>
            <a:rect r="r" b="b" t="t" l="l"/>
            <a:pathLst>
              <a:path h="259432" w="259432">
                <a:moveTo>
                  <a:pt x="0" y="0"/>
                </a:moveTo>
                <a:lnTo>
                  <a:pt x="259432" y="0"/>
                </a:lnTo>
                <a:lnTo>
                  <a:pt x="259432" y="259431"/>
                </a:lnTo>
                <a:lnTo>
                  <a:pt x="0" y="2594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AutoShape 7" id="7"/>
          <p:cNvSpPr/>
          <p:nvPr/>
        </p:nvSpPr>
        <p:spPr>
          <a:xfrm>
            <a:off x="342924" y="9572381"/>
            <a:ext cx="3746131" cy="0"/>
          </a:xfrm>
          <a:prstGeom prst="line">
            <a:avLst/>
          </a:prstGeom>
          <a:ln cap="flat" w="9525">
            <a:solidFill>
              <a:srgbClr val="FAF9F4"/>
            </a:solidFill>
            <a:prstDash val="solid"/>
            <a:headEnd type="none" len="sm" w="sm"/>
            <a:tailEnd type="none" len="sm" w="sm"/>
          </a:ln>
        </p:spPr>
      </p:sp>
      <p:sp>
        <p:nvSpPr>
          <p:cNvPr name="Freeform 8" id="8"/>
          <p:cNvSpPr/>
          <p:nvPr/>
        </p:nvSpPr>
        <p:spPr>
          <a:xfrm flipH="false" flipV="false" rot="0">
            <a:off x="4806516" y="5930633"/>
            <a:ext cx="2410560" cy="4276800"/>
          </a:xfrm>
          <a:custGeom>
            <a:avLst/>
            <a:gdLst/>
            <a:ahLst/>
            <a:cxnLst/>
            <a:rect r="r" b="b" t="t" l="l"/>
            <a:pathLst>
              <a:path h="4276800" w="2410560">
                <a:moveTo>
                  <a:pt x="0" y="0"/>
                </a:moveTo>
                <a:lnTo>
                  <a:pt x="2410560" y="0"/>
                </a:lnTo>
                <a:lnTo>
                  <a:pt x="2410560" y="4276800"/>
                </a:lnTo>
                <a:lnTo>
                  <a:pt x="0" y="4276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9" id="9"/>
          <p:cNvSpPr txBox="true"/>
          <p:nvPr/>
        </p:nvSpPr>
        <p:spPr>
          <a:xfrm rot="0">
            <a:off x="342924" y="2555592"/>
            <a:ext cx="3746131" cy="1009650"/>
          </a:xfrm>
          <a:prstGeom prst="rect">
            <a:avLst/>
          </a:prstGeom>
        </p:spPr>
        <p:txBody>
          <a:bodyPr anchor="t" rtlCol="false" tIns="0" lIns="0" bIns="0" rIns="0">
            <a:spAutoFit/>
          </a:bodyPr>
          <a:lstStyle/>
          <a:p>
            <a:pPr algn="just">
              <a:lnSpc>
                <a:spcPts val="2039"/>
              </a:lnSpc>
            </a:pPr>
            <a:r>
              <a:rPr lang="en-US" sz="1200">
                <a:solidFill>
                  <a:srgbClr val="FAF9F4"/>
                </a:solidFill>
                <a:latin typeface="Canva Sans"/>
                <a:ea typeface="Canva Sans"/>
                <a:cs typeface="Canva Sans"/>
                <a:sym typeface="Canva Sans"/>
              </a:rPr>
              <a:t>As your business expands, so do your IT needs. Our Managed IT Services grow with you, providing additional resources, security, and cloud services to match your evolving requirements.</a:t>
            </a:r>
          </a:p>
        </p:txBody>
      </p:sp>
      <p:sp>
        <p:nvSpPr>
          <p:cNvPr name="TextBox 10" id="10"/>
          <p:cNvSpPr txBox="true"/>
          <p:nvPr/>
        </p:nvSpPr>
        <p:spPr>
          <a:xfrm rot="0">
            <a:off x="342924" y="5286213"/>
            <a:ext cx="3746131" cy="1266825"/>
          </a:xfrm>
          <a:prstGeom prst="rect">
            <a:avLst/>
          </a:prstGeom>
        </p:spPr>
        <p:txBody>
          <a:bodyPr anchor="t" rtlCol="false" tIns="0" lIns="0" bIns="0" rIns="0">
            <a:spAutoFit/>
          </a:bodyPr>
          <a:lstStyle/>
          <a:p>
            <a:pPr algn="just">
              <a:lnSpc>
                <a:spcPts val="2039"/>
              </a:lnSpc>
            </a:pPr>
            <a:r>
              <a:rPr lang="en-US" sz="1200">
                <a:solidFill>
                  <a:srgbClr val="FAF9F4"/>
                </a:solidFill>
                <a:latin typeface="Canva Sans"/>
                <a:ea typeface="Canva Sans"/>
                <a:cs typeface="Canva Sans"/>
                <a:sym typeface="Canva Sans"/>
              </a:rPr>
              <a:t>Downtime costs productivity. Our team ensures fast problem resolution, using advanced tools to detect and fix issues before they cause disruptions, keeping your systems running efficiently.</a:t>
            </a:r>
          </a:p>
        </p:txBody>
      </p:sp>
      <p:sp>
        <p:nvSpPr>
          <p:cNvPr name="TextBox 11" id="11"/>
          <p:cNvSpPr txBox="true"/>
          <p:nvPr/>
        </p:nvSpPr>
        <p:spPr>
          <a:xfrm rot="0">
            <a:off x="342924" y="7759658"/>
            <a:ext cx="3746131" cy="1266825"/>
          </a:xfrm>
          <a:prstGeom prst="rect">
            <a:avLst/>
          </a:prstGeom>
        </p:spPr>
        <p:txBody>
          <a:bodyPr anchor="t" rtlCol="false" tIns="0" lIns="0" bIns="0" rIns="0">
            <a:spAutoFit/>
          </a:bodyPr>
          <a:lstStyle/>
          <a:p>
            <a:pPr algn="just">
              <a:lnSpc>
                <a:spcPts val="2039"/>
              </a:lnSpc>
            </a:pPr>
            <a:r>
              <a:rPr lang="en-US" sz="1200">
                <a:solidFill>
                  <a:srgbClr val="FAF9F4"/>
                </a:solidFill>
                <a:latin typeface="Canva Sans"/>
                <a:ea typeface="Canva Sans"/>
                <a:cs typeface="Canva Sans"/>
                <a:sym typeface="Canva Sans"/>
              </a:rPr>
              <a:t>Staying up-to-date with technology is essential. We provide access to the latest software, hardware, and IT solutions, ensuring your business benefits from the most efficient tools without the hassle of managing them yourself.</a:t>
            </a:r>
          </a:p>
        </p:txBody>
      </p:sp>
      <p:sp>
        <p:nvSpPr>
          <p:cNvPr name="TextBox 12" id="12"/>
          <p:cNvSpPr txBox="true"/>
          <p:nvPr/>
        </p:nvSpPr>
        <p:spPr>
          <a:xfrm rot="0">
            <a:off x="342924" y="381092"/>
            <a:ext cx="6874151" cy="840866"/>
          </a:xfrm>
          <a:prstGeom prst="rect">
            <a:avLst/>
          </a:prstGeom>
        </p:spPr>
        <p:txBody>
          <a:bodyPr anchor="t" rtlCol="false" tIns="0" lIns="0" bIns="0" rIns="0">
            <a:spAutoFit/>
          </a:bodyPr>
          <a:lstStyle/>
          <a:p>
            <a:pPr algn="ctr">
              <a:lnSpc>
                <a:spcPts val="3104"/>
              </a:lnSpc>
            </a:pPr>
            <a:r>
              <a:rPr lang="en-US" sz="3104" spc="-155">
                <a:solidFill>
                  <a:srgbClr val="FAF9F4"/>
                </a:solidFill>
                <a:latin typeface="Telegraf"/>
                <a:ea typeface="Telegraf"/>
                <a:cs typeface="Telegraf"/>
                <a:sym typeface="Telegraf"/>
              </a:rPr>
              <a:t>WHY YOUR BUSINESS NEEDS MANAGED IT SERVICES</a:t>
            </a:r>
          </a:p>
        </p:txBody>
      </p:sp>
      <p:sp>
        <p:nvSpPr>
          <p:cNvPr name="TextBox 13" id="13"/>
          <p:cNvSpPr txBox="true"/>
          <p:nvPr/>
        </p:nvSpPr>
        <p:spPr>
          <a:xfrm rot="0">
            <a:off x="342924" y="1936027"/>
            <a:ext cx="3017913" cy="596900"/>
          </a:xfrm>
          <a:prstGeom prst="rect">
            <a:avLst/>
          </a:prstGeom>
        </p:spPr>
        <p:txBody>
          <a:bodyPr anchor="t" rtlCol="false" tIns="0" lIns="0" bIns="0" rIns="0">
            <a:spAutoFit/>
          </a:bodyPr>
          <a:lstStyle/>
          <a:p>
            <a:pPr algn="l">
              <a:lnSpc>
                <a:spcPts val="2200"/>
              </a:lnSpc>
            </a:pPr>
            <a:r>
              <a:rPr lang="en-US" sz="2000" spc="-100" b="true">
                <a:solidFill>
                  <a:srgbClr val="FAF9F4"/>
                </a:solidFill>
                <a:latin typeface="Telegraf Medium"/>
                <a:ea typeface="Telegraf Medium"/>
                <a:cs typeface="Telegraf Medium"/>
                <a:sym typeface="Telegraf Medium"/>
              </a:rPr>
              <a:t>Scalability for Business Growth</a:t>
            </a:r>
          </a:p>
        </p:txBody>
      </p:sp>
      <p:sp>
        <p:nvSpPr>
          <p:cNvPr name="TextBox 14" id="14"/>
          <p:cNvSpPr txBox="true"/>
          <p:nvPr/>
        </p:nvSpPr>
        <p:spPr>
          <a:xfrm rot="0">
            <a:off x="342924" y="4670262"/>
            <a:ext cx="3017913" cy="596900"/>
          </a:xfrm>
          <a:prstGeom prst="rect">
            <a:avLst/>
          </a:prstGeom>
        </p:spPr>
        <p:txBody>
          <a:bodyPr anchor="t" rtlCol="false" tIns="0" lIns="0" bIns="0" rIns="0">
            <a:spAutoFit/>
          </a:bodyPr>
          <a:lstStyle/>
          <a:p>
            <a:pPr algn="l">
              <a:lnSpc>
                <a:spcPts val="2200"/>
              </a:lnSpc>
            </a:pPr>
            <a:r>
              <a:rPr lang="en-US" sz="2000" spc="-100" b="true">
                <a:solidFill>
                  <a:srgbClr val="FAF9F4"/>
                </a:solidFill>
                <a:latin typeface="Telegraf Medium"/>
                <a:ea typeface="Telegraf Medium"/>
                <a:cs typeface="Telegraf Medium"/>
                <a:sym typeface="Telegraf Medium"/>
              </a:rPr>
              <a:t>Faster Problem</a:t>
            </a:r>
          </a:p>
          <a:p>
            <a:pPr algn="l">
              <a:lnSpc>
                <a:spcPts val="2200"/>
              </a:lnSpc>
            </a:pPr>
            <a:r>
              <a:rPr lang="en-US" sz="2000" spc="-100" b="true">
                <a:solidFill>
                  <a:srgbClr val="FAF9F4"/>
                </a:solidFill>
                <a:latin typeface="Telegraf Medium"/>
                <a:ea typeface="Telegraf Medium"/>
                <a:cs typeface="Telegraf Medium"/>
                <a:sym typeface="Telegraf Medium"/>
              </a:rPr>
              <a:t>Resolution</a:t>
            </a:r>
          </a:p>
        </p:txBody>
      </p:sp>
      <p:sp>
        <p:nvSpPr>
          <p:cNvPr name="TextBox 15" id="15"/>
          <p:cNvSpPr txBox="true"/>
          <p:nvPr/>
        </p:nvSpPr>
        <p:spPr>
          <a:xfrm rot="0">
            <a:off x="342924" y="7143708"/>
            <a:ext cx="3017913" cy="596900"/>
          </a:xfrm>
          <a:prstGeom prst="rect">
            <a:avLst/>
          </a:prstGeom>
        </p:spPr>
        <p:txBody>
          <a:bodyPr anchor="t" rtlCol="false" tIns="0" lIns="0" bIns="0" rIns="0">
            <a:spAutoFit/>
          </a:bodyPr>
          <a:lstStyle/>
          <a:p>
            <a:pPr algn="l">
              <a:lnSpc>
                <a:spcPts val="2200"/>
              </a:lnSpc>
            </a:pPr>
            <a:r>
              <a:rPr lang="en-US" sz="2000" spc="-100" b="true">
                <a:solidFill>
                  <a:srgbClr val="FAF9F4"/>
                </a:solidFill>
                <a:latin typeface="Telegraf Medium"/>
                <a:ea typeface="Telegraf Medium"/>
                <a:cs typeface="Telegraf Medium"/>
                <a:sym typeface="Telegraf Medium"/>
              </a:rPr>
              <a:t>Access to the Latest Technology</a:t>
            </a:r>
          </a:p>
        </p:txBody>
      </p:sp>
      <p:sp>
        <p:nvSpPr>
          <p:cNvPr name="TextBox 16" id="16"/>
          <p:cNvSpPr txBox="true"/>
          <p:nvPr/>
        </p:nvSpPr>
        <p:spPr>
          <a:xfrm rot="0">
            <a:off x="342924" y="9934982"/>
            <a:ext cx="2176051" cy="165100"/>
          </a:xfrm>
          <a:prstGeom prst="rect">
            <a:avLst/>
          </a:prstGeom>
        </p:spPr>
        <p:txBody>
          <a:bodyPr anchor="t" rtlCol="false" tIns="0" lIns="0" bIns="0" rIns="0">
            <a:spAutoFit/>
          </a:bodyPr>
          <a:lstStyle/>
          <a:p>
            <a:pPr algn="l">
              <a:lnSpc>
                <a:spcPts val="1399"/>
              </a:lnSpc>
              <a:spcBef>
                <a:spcPct val="0"/>
              </a:spcBef>
            </a:pPr>
            <a:r>
              <a:rPr lang="en-US" sz="999">
                <a:solidFill>
                  <a:srgbClr val="FAF9F4"/>
                </a:solidFill>
                <a:latin typeface="Canva Sans"/>
                <a:ea typeface="Canva Sans"/>
                <a:cs typeface="Canva Sans"/>
                <a:sym typeface="Canva Sans"/>
              </a:rPr>
              <a:t>Managed IT Services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AF9F4"/>
        </a:solidFill>
      </p:bgPr>
    </p:bg>
    <p:spTree>
      <p:nvGrpSpPr>
        <p:cNvPr id="1" name=""/>
        <p:cNvGrpSpPr/>
        <p:nvPr/>
      </p:nvGrpSpPr>
      <p:grpSpPr>
        <a:xfrm>
          <a:off x="0" y="0"/>
          <a:ext cx="0" cy="0"/>
          <a:chOff x="0" y="0"/>
          <a:chExt cx="0" cy="0"/>
        </a:xfrm>
      </p:grpSpPr>
      <p:sp>
        <p:nvSpPr>
          <p:cNvPr name="TextBox 2" id="2"/>
          <p:cNvSpPr txBox="true"/>
          <p:nvPr/>
        </p:nvSpPr>
        <p:spPr>
          <a:xfrm rot="0">
            <a:off x="1094066" y="1741571"/>
            <a:ext cx="5570566" cy="7696200"/>
          </a:xfrm>
          <a:prstGeom prst="rect">
            <a:avLst/>
          </a:prstGeom>
        </p:spPr>
        <p:txBody>
          <a:bodyPr anchor="t" rtlCol="false" tIns="0" lIns="0" bIns="0" rIns="0">
            <a:spAutoFit/>
          </a:bodyPr>
          <a:lstStyle/>
          <a:p>
            <a:pPr algn="just">
              <a:lnSpc>
                <a:spcPts val="2039"/>
              </a:lnSpc>
            </a:pPr>
            <a:r>
              <a:rPr lang="en-US" sz="1200" b="true">
                <a:solidFill>
                  <a:srgbClr val="242526"/>
                </a:solidFill>
                <a:latin typeface="Canva Sans Bold"/>
                <a:ea typeface="Canva Sans Bold"/>
                <a:cs typeface="Canva Sans Bold"/>
                <a:sym typeface="Canva Sans Bold"/>
              </a:rPr>
              <a:t>24/7 Help Desk Support</a:t>
            </a:r>
            <a:r>
              <a:rPr lang="en-US" sz="1200">
                <a:solidFill>
                  <a:srgbClr val="242526"/>
                </a:solidFill>
                <a:latin typeface="Canva Sans"/>
                <a:ea typeface="Canva Sans"/>
                <a:cs typeface="Canva Sans"/>
                <a:sym typeface="Canva Sans"/>
              </a:rPr>
              <a:t> - Our help desk is available around the clock to assist with IT issues, from system errors to connectivity problems. No need to wait for office hours—we’re just a call or email away, anytime.</a:t>
            </a:r>
          </a:p>
          <a:p>
            <a:pPr algn="just">
              <a:lnSpc>
                <a:spcPts val="2039"/>
              </a:lnSpc>
            </a:pPr>
          </a:p>
          <a:p>
            <a:pPr algn="just">
              <a:lnSpc>
                <a:spcPts val="2039"/>
              </a:lnSpc>
            </a:pPr>
            <a:r>
              <a:rPr lang="en-US" sz="1200" b="true">
                <a:solidFill>
                  <a:srgbClr val="242526"/>
                </a:solidFill>
                <a:latin typeface="Canva Sans Bold"/>
                <a:ea typeface="Canva Sans Bold"/>
                <a:cs typeface="Canva Sans Bold"/>
                <a:sym typeface="Canva Sans Bold"/>
              </a:rPr>
              <a:t>Network Monitoring &amp; Management</a:t>
            </a:r>
            <a:r>
              <a:rPr lang="en-US" sz="1200">
                <a:solidFill>
                  <a:srgbClr val="242526"/>
                </a:solidFill>
                <a:latin typeface="Canva Sans"/>
                <a:ea typeface="Canva Sans"/>
                <a:cs typeface="Canva Sans"/>
                <a:sym typeface="Canva Sans"/>
              </a:rPr>
              <a:t> - We monitor your network continuously to ensure optimal performance and security. Our proactive approach resolves issues before they disrupt your business, keeping your systems fast, secure, and reliable.</a:t>
            </a:r>
          </a:p>
          <a:p>
            <a:pPr algn="just">
              <a:lnSpc>
                <a:spcPts val="2039"/>
              </a:lnSpc>
            </a:pPr>
          </a:p>
          <a:p>
            <a:pPr algn="just">
              <a:lnSpc>
                <a:spcPts val="2039"/>
              </a:lnSpc>
            </a:pPr>
            <a:r>
              <a:rPr lang="en-US" sz="1200" b="true">
                <a:solidFill>
                  <a:srgbClr val="242526"/>
                </a:solidFill>
                <a:latin typeface="Canva Sans Bold"/>
                <a:ea typeface="Canva Sans Bold"/>
                <a:cs typeface="Canva Sans Bold"/>
                <a:sym typeface="Canva Sans Bold"/>
              </a:rPr>
              <a:t>Comprehensive Cybersecurity Solutions</a:t>
            </a:r>
            <a:r>
              <a:rPr lang="en-US" sz="1200">
                <a:solidFill>
                  <a:srgbClr val="242526"/>
                </a:solidFill>
                <a:latin typeface="Canva Sans"/>
                <a:ea typeface="Canva Sans"/>
                <a:cs typeface="Canva Sans"/>
                <a:sym typeface="Canva Sans"/>
              </a:rPr>
              <a:t> - We protect your business from cyber threats with multi-layered security measures, including firewalls, antivirus, and intrusion detection. We also provide employee training to prevent attacks.</a:t>
            </a:r>
          </a:p>
          <a:p>
            <a:pPr algn="just">
              <a:lnSpc>
                <a:spcPts val="2039"/>
              </a:lnSpc>
            </a:pPr>
          </a:p>
          <a:p>
            <a:pPr algn="just">
              <a:lnSpc>
                <a:spcPts val="2039"/>
              </a:lnSpc>
            </a:pPr>
            <a:r>
              <a:rPr lang="en-US" sz="1200" b="true">
                <a:solidFill>
                  <a:srgbClr val="242526"/>
                </a:solidFill>
                <a:latin typeface="Canva Sans Bold"/>
                <a:ea typeface="Canva Sans Bold"/>
                <a:cs typeface="Canva Sans Bold"/>
                <a:sym typeface="Canva Sans Bold"/>
              </a:rPr>
              <a:t>Data Backup &amp; Disaster Recovery</a:t>
            </a:r>
            <a:r>
              <a:rPr lang="en-US" sz="1200">
                <a:solidFill>
                  <a:srgbClr val="242526"/>
                </a:solidFill>
                <a:latin typeface="Canva Sans"/>
                <a:ea typeface="Canva Sans"/>
                <a:cs typeface="Canva Sans"/>
                <a:sym typeface="Canva Sans"/>
              </a:rPr>
              <a:t> - Our automated backups and disaster recovery plans ensure your data is safe and quickly recoverable in case of hardware failure, human error, or disaster, minimizing downtime.</a:t>
            </a:r>
          </a:p>
          <a:p>
            <a:pPr algn="just">
              <a:lnSpc>
                <a:spcPts val="2039"/>
              </a:lnSpc>
            </a:pPr>
          </a:p>
          <a:p>
            <a:pPr algn="just">
              <a:lnSpc>
                <a:spcPts val="2039"/>
              </a:lnSpc>
            </a:pPr>
            <a:r>
              <a:rPr lang="en-US" b="true" sz="1200">
                <a:solidFill>
                  <a:srgbClr val="242526"/>
                </a:solidFill>
                <a:latin typeface="Canva Sans Bold"/>
                <a:ea typeface="Canva Sans Bold"/>
                <a:cs typeface="Canva Sans Bold"/>
                <a:sym typeface="Canva Sans Bold"/>
              </a:rPr>
              <a:t>Cloud Services &amp; Solutions</a:t>
            </a:r>
            <a:r>
              <a:rPr lang="en-US" b="true" sz="1200">
                <a:solidFill>
                  <a:srgbClr val="242526"/>
                </a:solidFill>
                <a:latin typeface="Canva Sans Medium"/>
                <a:ea typeface="Canva Sans Medium"/>
                <a:cs typeface="Canva Sans Medium"/>
                <a:sym typeface="Canva Sans Medium"/>
              </a:rPr>
              <a:t> - </a:t>
            </a:r>
            <a:r>
              <a:rPr lang="en-US" sz="1200">
                <a:solidFill>
                  <a:srgbClr val="242526"/>
                </a:solidFill>
                <a:latin typeface="Canva Sans"/>
                <a:ea typeface="Canva Sans"/>
                <a:cs typeface="Canva Sans"/>
                <a:sym typeface="Canva Sans"/>
              </a:rPr>
              <a:t>We help you leverage the cloud’s flexibility, scalability, and cost savings, offering cloud storage, applications, and remote work tools to improve efficiency.</a:t>
            </a:r>
          </a:p>
          <a:p>
            <a:pPr algn="just">
              <a:lnSpc>
                <a:spcPts val="2039"/>
              </a:lnSpc>
            </a:pPr>
          </a:p>
          <a:p>
            <a:pPr algn="just">
              <a:lnSpc>
                <a:spcPts val="2039"/>
              </a:lnSpc>
            </a:pPr>
            <a:r>
              <a:rPr lang="en-US" b="true" sz="1200">
                <a:solidFill>
                  <a:srgbClr val="242526"/>
                </a:solidFill>
                <a:latin typeface="Canva Sans Bold"/>
                <a:ea typeface="Canva Sans Bold"/>
                <a:cs typeface="Canva Sans Bold"/>
                <a:sym typeface="Canva Sans Bold"/>
              </a:rPr>
              <a:t>IT Consulting &amp; Strategic Planning</a:t>
            </a:r>
            <a:r>
              <a:rPr lang="en-US" b="true" sz="1200">
                <a:solidFill>
                  <a:srgbClr val="242526"/>
                </a:solidFill>
                <a:latin typeface="Canva Sans Medium"/>
                <a:ea typeface="Canva Sans Medium"/>
                <a:cs typeface="Canva Sans Medium"/>
                <a:sym typeface="Canva Sans Medium"/>
              </a:rPr>
              <a:t> - </a:t>
            </a:r>
            <a:r>
              <a:rPr lang="en-US" sz="1200">
                <a:solidFill>
                  <a:srgbClr val="242526"/>
                </a:solidFill>
                <a:latin typeface="Canva Sans"/>
                <a:ea typeface="Canva Sans"/>
                <a:cs typeface="Canva Sans"/>
                <a:sym typeface="Canva Sans"/>
              </a:rPr>
              <a:t>Our IT consultants work with you to develop strategies that align technology with your business goals, guiding you through digital transformations, IT optimizations, and security planning.</a:t>
            </a:r>
          </a:p>
          <a:p>
            <a:pPr algn="just">
              <a:lnSpc>
                <a:spcPts val="2039"/>
              </a:lnSpc>
            </a:pPr>
          </a:p>
          <a:p>
            <a:pPr algn="just">
              <a:lnSpc>
                <a:spcPts val="2039"/>
              </a:lnSpc>
            </a:pPr>
            <a:r>
              <a:rPr lang="en-US" b="true" sz="1200">
                <a:solidFill>
                  <a:srgbClr val="242526"/>
                </a:solidFill>
                <a:latin typeface="Canva Sans Bold"/>
                <a:ea typeface="Canva Sans Bold"/>
                <a:cs typeface="Canva Sans Bold"/>
                <a:sym typeface="Canva Sans Bold"/>
              </a:rPr>
              <a:t>Software Management </a:t>
            </a:r>
            <a:r>
              <a:rPr lang="en-US" sz="1200">
                <a:solidFill>
                  <a:srgbClr val="242526"/>
                </a:solidFill>
                <a:latin typeface="Canva Sans"/>
                <a:ea typeface="Canva Sans"/>
                <a:cs typeface="Canva Sans"/>
                <a:sym typeface="Canva Sans"/>
              </a:rPr>
              <a:t>- We manage all aspects of your software, from procurement and installation to updates and maintenance, ensuring your systems are always up-to-date and running smoothly without the hassle.</a:t>
            </a:r>
          </a:p>
          <a:p>
            <a:pPr algn="just">
              <a:lnSpc>
                <a:spcPts val="2039"/>
              </a:lnSpc>
            </a:pPr>
          </a:p>
        </p:txBody>
      </p:sp>
      <p:grpSp>
        <p:nvGrpSpPr>
          <p:cNvPr name="Group 3" id="3"/>
          <p:cNvGrpSpPr/>
          <p:nvPr/>
        </p:nvGrpSpPr>
        <p:grpSpPr>
          <a:xfrm rot="0">
            <a:off x="0" y="9600821"/>
            <a:ext cx="7959210" cy="2512217"/>
            <a:chOff x="0" y="0"/>
            <a:chExt cx="2852401" cy="900322"/>
          </a:xfrm>
        </p:grpSpPr>
        <p:sp>
          <p:nvSpPr>
            <p:cNvPr name="Freeform 4" id="4"/>
            <p:cNvSpPr/>
            <p:nvPr/>
          </p:nvSpPr>
          <p:spPr>
            <a:xfrm flipH="false" flipV="false" rot="0">
              <a:off x="0" y="0"/>
              <a:ext cx="2852401" cy="900322"/>
            </a:xfrm>
            <a:custGeom>
              <a:avLst/>
              <a:gdLst/>
              <a:ahLst/>
              <a:cxnLst/>
              <a:rect r="r" b="b" t="t" l="l"/>
              <a:pathLst>
                <a:path h="900322" w="2852401">
                  <a:moveTo>
                    <a:pt x="0" y="0"/>
                  </a:moveTo>
                  <a:lnTo>
                    <a:pt x="2852401" y="0"/>
                  </a:lnTo>
                  <a:lnTo>
                    <a:pt x="2852401" y="900322"/>
                  </a:lnTo>
                  <a:lnTo>
                    <a:pt x="0" y="900322"/>
                  </a:lnTo>
                  <a:close/>
                </a:path>
              </a:pathLst>
            </a:custGeom>
            <a:solidFill>
              <a:srgbClr val="296B8B"/>
            </a:solidFill>
          </p:spPr>
        </p:sp>
        <p:sp>
          <p:nvSpPr>
            <p:cNvPr name="TextBox 5" id="5"/>
            <p:cNvSpPr txBox="true"/>
            <p:nvPr/>
          </p:nvSpPr>
          <p:spPr>
            <a:xfrm>
              <a:off x="0" y="-47625"/>
              <a:ext cx="2852401" cy="947947"/>
            </a:xfrm>
            <a:prstGeom prst="rect">
              <a:avLst/>
            </a:prstGeom>
          </p:spPr>
          <p:txBody>
            <a:bodyPr anchor="ctr" rtlCol="false" tIns="50800" lIns="50800" bIns="50800" rIns="50800"/>
            <a:lstStyle/>
            <a:p>
              <a:pPr algn="ctr">
                <a:lnSpc>
                  <a:spcPts val="1699"/>
                </a:lnSpc>
              </a:pPr>
            </a:p>
          </p:txBody>
        </p:sp>
      </p:grpSp>
      <p:sp>
        <p:nvSpPr>
          <p:cNvPr name="Freeform 6" id="6"/>
          <p:cNvSpPr/>
          <p:nvPr/>
        </p:nvSpPr>
        <p:spPr>
          <a:xfrm flipH="false" flipV="false" rot="0">
            <a:off x="6433540" y="7383965"/>
            <a:ext cx="191517" cy="191517"/>
          </a:xfrm>
          <a:custGeom>
            <a:avLst/>
            <a:gdLst/>
            <a:ahLst/>
            <a:cxnLst/>
            <a:rect r="r" b="b" t="t" l="l"/>
            <a:pathLst>
              <a:path h="191517" w="191517">
                <a:moveTo>
                  <a:pt x="0" y="0"/>
                </a:moveTo>
                <a:lnTo>
                  <a:pt x="191516" y="0"/>
                </a:lnTo>
                <a:lnTo>
                  <a:pt x="191516" y="191517"/>
                </a:lnTo>
                <a:lnTo>
                  <a:pt x="0" y="19151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756000" y="1798721"/>
            <a:ext cx="195692" cy="158755"/>
          </a:xfrm>
          <a:custGeom>
            <a:avLst/>
            <a:gdLst/>
            <a:ahLst/>
            <a:cxnLst/>
            <a:rect r="r" b="b" t="t" l="l"/>
            <a:pathLst>
              <a:path h="158755" w="195692">
                <a:moveTo>
                  <a:pt x="0" y="0"/>
                </a:moveTo>
                <a:lnTo>
                  <a:pt x="195692" y="0"/>
                </a:lnTo>
                <a:lnTo>
                  <a:pt x="195692" y="158755"/>
                </a:lnTo>
                <a:lnTo>
                  <a:pt x="0" y="15875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756000" y="523050"/>
            <a:ext cx="5908632" cy="862331"/>
          </a:xfrm>
          <a:prstGeom prst="rect">
            <a:avLst/>
          </a:prstGeom>
        </p:spPr>
        <p:txBody>
          <a:bodyPr anchor="t" rtlCol="false" tIns="0" lIns="0" bIns="0" rIns="0">
            <a:spAutoFit/>
          </a:bodyPr>
          <a:lstStyle/>
          <a:p>
            <a:pPr algn="l">
              <a:lnSpc>
                <a:spcPts val="3200"/>
              </a:lnSpc>
            </a:pPr>
            <a:r>
              <a:rPr lang="en-US" sz="3200" spc="-160" u="sng">
                <a:solidFill>
                  <a:srgbClr val="242526"/>
                </a:solidFill>
                <a:latin typeface="Telegraf"/>
                <a:ea typeface="Telegraf"/>
                <a:cs typeface="Telegraf"/>
                <a:sym typeface="Telegraf"/>
              </a:rPr>
              <a:t>Our Comprehensive Managed IT Services</a:t>
            </a:r>
          </a:p>
        </p:txBody>
      </p:sp>
      <p:sp>
        <p:nvSpPr>
          <p:cNvPr name="TextBox 9" id="9"/>
          <p:cNvSpPr txBox="true"/>
          <p:nvPr/>
        </p:nvSpPr>
        <p:spPr>
          <a:xfrm rot="0">
            <a:off x="756000" y="9934982"/>
            <a:ext cx="2176051" cy="165100"/>
          </a:xfrm>
          <a:prstGeom prst="rect">
            <a:avLst/>
          </a:prstGeom>
        </p:spPr>
        <p:txBody>
          <a:bodyPr anchor="t" rtlCol="false" tIns="0" lIns="0" bIns="0" rIns="0">
            <a:spAutoFit/>
          </a:bodyPr>
          <a:lstStyle/>
          <a:p>
            <a:pPr algn="l">
              <a:lnSpc>
                <a:spcPts val="1399"/>
              </a:lnSpc>
              <a:spcBef>
                <a:spcPct val="0"/>
              </a:spcBef>
            </a:pPr>
            <a:r>
              <a:rPr lang="en-US" sz="999">
                <a:solidFill>
                  <a:srgbClr val="FAF9F4"/>
                </a:solidFill>
                <a:latin typeface="Canva Sans"/>
                <a:ea typeface="Canva Sans"/>
                <a:cs typeface="Canva Sans"/>
                <a:sym typeface="Canva Sans"/>
              </a:rPr>
              <a:t>www.cybsinnovations.com</a:t>
            </a:r>
          </a:p>
        </p:txBody>
      </p:sp>
      <p:sp>
        <p:nvSpPr>
          <p:cNvPr name="Freeform 10" id="10"/>
          <p:cNvSpPr/>
          <p:nvPr/>
        </p:nvSpPr>
        <p:spPr>
          <a:xfrm flipH="false" flipV="false" rot="0">
            <a:off x="756000" y="2821532"/>
            <a:ext cx="195692" cy="158755"/>
          </a:xfrm>
          <a:custGeom>
            <a:avLst/>
            <a:gdLst/>
            <a:ahLst/>
            <a:cxnLst/>
            <a:rect r="r" b="b" t="t" l="l"/>
            <a:pathLst>
              <a:path h="158755" w="195692">
                <a:moveTo>
                  <a:pt x="0" y="0"/>
                </a:moveTo>
                <a:lnTo>
                  <a:pt x="195692" y="0"/>
                </a:lnTo>
                <a:lnTo>
                  <a:pt x="195692" y="158755"/>
                </a:lnTo>
                <a:lnTo>
                  <a:pt x="0" y="15875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756000" y="4111402"/>
            <a:ext cx="195692" cy="158755"/>
          </a:xfrm>
          <a:custGeom>
            <a:avLst/>
            <a:gdLst/>
            <a:ahLst/>
            <a:cxnLst/>
            <a:rect r="r" b="b" t="t" l="l"/>
            <a:pathLst>
              <a:path h="158755" w="195692">
                <a:moveTo>
                  <a:pt x="0" y="0"/>
                </a:moveTo>
                <a:lnTo>
                  <a:pt x="195692" y="0"/>
                </a:lnTo>
                <a:lnTo>
                  <a:pt x="195692" y="158755"/>
                </a:lnTo>
                <a:lnTo>
                  <a:pt x="0" y="15875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756000" y="5403632"/>
            <a:ext cx="195692" cy="158755"/>
          </a:xfrm>
          <a:custGeom>
            <a:avLst/>
            <a:gdLst/>
            <a:ahLst/>
            <a:cxnLst/>
            <a:rect r="r" b="b" t="t" l="l"/>
            <a:pathLst>
              <a:path h="158755" w="195692">
                <a:moveTo>
                  <a:pt x="0" y="0"/>
                </a:moveTo>
                <a:lnTo>
                  <a:pt x="195692" y="0"/>
                </a:lnTo>
                <a:lnTo>
                  <a:pt x="195692" y="158755"/>
                </a:lnTo>
                <a:lnTo>
                  <a:pt x="0" y="15875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756000" y="6429162"/>
            <a:ext cx="195692" cy="158755"/>
          </a:xfrm>
          <a:custGeom>
            <a:avLst/>
            <a:gdLst/>
            <a:ahLst/>
            <a:cxnLst/>
            <a:rect r="r" b="b" t="t" l="l"/>
            <a:pathLst>
              <a:path h="158755" w="195692">
                <a:moveTo>
                  <a:pt x="0" y="0"/>
                </a:moveTo>
                <a:lnTo>
                  <a:pt x="195692" y="0"/>
                </a:lnTo>
                <a:lnTo>
                  <a:pt x="195692" y="158755"/>
                </a:lnTo>
                <a:lnTo>
                  <a:pt x="0" y="15875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756000" y="7454692"/>
            <a:ext cx="195692" cy="158755"/>
          </a:xfrm>
          <a:custGeom>
            <a:avLst/>
            <a:gdLst/>
            <a:ahLst/>
            <a:cxnLst/>
            <a:rect r="r" b="b" t="t" l="l"/>
            <a:pathLst>
              <a:path h="158755" w="195692">
                <a:moveTo>
                  <a:pt x="0" y="0"/>
                </a:moveTo>
                <a:lnTo>
                  <a:pt x="195692" y="0"/>
                </a:lnTo>
                <a:lnTo>
                  <a:pt x="195692" y="158754"/>
                </a:lnTo>
                <a:lnTo>
                  <a:pt x="0" y="1587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756000" y="8480221"/>
            <a:ext cx="195692" cy="158755"/>
          </a:xfrm>
          <a:custGeom>
            <a:avLst/>
            <a:gdLst/>
            <a:ahLst/>
            <a:cxnLst/>
            <a:rect r="r" b="b" t="t" l="l"/>
            <a:pathLst>
              <a:path h="158755" w="195692">
                <a:moveTo>
                  <a:pt x="0" y="0"/>
                </a:moveTo>
                <a:lnTo>
                  <a:pt x="195692" y="0"/>
                </a:lnTo>
                <a:lnTo>
                  <a:pt x="195692" y="158755"/>
                </a:lnTo>
                <a:lnTo>
                  <a:pt x="0" y="15875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0">
            <a:off x="5525773" y="9934982"/>
            <a:ext cx="1278227" cy="165100"/>
          </a:xfrm>
          <a:prstGeom prst="rect">
            <a:avLst/>
          </a:prstGeom>
        </p:spPr>
        <p:txBody>
          <a:bodyPr anchor="t" rtlCol="false" tIns="0" lIns="0" bIns="0" rIns="0">
            <a:spAutoFit/>
          </a:bodyPr>
          <a:lstStyle/>
          <a:p>
            <a:pPr algn="l">
              <a:lnSpc>
                <a:spcPts val="1399"/>
              </a:lnSpc>
              <a:spcBef>
                <a:spcPct val="0"/>
              </a:spcBef>
            </a:pPr>
            <a:r>
              <a:rPr lang="en-US" sz="999">
                <a:solidFill>
                  <a:srgbClr val="FAF9F4"/>
                </a:solidFill>
                <a:latin typeface="Canva Sans"/>
                <a:ea typeface="Canva Sans"/>
                <a:cs typeface="Canva Sans"/>
                <a:sym typeface="Canva Sans"/>
              </a:rPr>
              <a:t>Managed IT Services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96B8B"/>
        </a:solidFill>
      </p:bgPr>
    </p:bg>
    <p:spTree>
      <p:nvGrpSpPr>
        <p:cNvPr id="1" name=""/>
        <p:cNvGrpSpPr/>
        <p:nvPr/>
      </p:nvGrpSpPr>
      <p:grpSpPr>
        <a:xfrm>
          <a:off x="0" y="0"/>
          <a:ext cx="0" cy="0"/>
          <a:chOff x="0" y="0"/>
          <a:chExt cx="0" cy="0"/>
        </a:xfrm>
      </p:grpSpPr>
      <p:grpSp>
        <p:nvGrpSpPr>
          <p:cNvPr name="Group 2" id="2"/>
          <p:cNvGrpSpPr/>
          <p:nvPr/>
        </p:nvGrpSpPr>
        <p:grpSpPr>
          <a:xfrm rot="0">
            <a:off x="460746" y="3026708"/>
            <a:ext cx="2346271" cy="6983109"/>
            <a:chOff x="0" y="0"/>
            <a:chExt cx="3128361" cy="9310812"/>
          </a:xfrm>
        </p:grpSpPr>
        <p:grpSp>
          <p:nvGrpSpPr>
            <p:cNvPr name="Group 3" id="3"/>
            <p:cNvGrpSpPr>
              <a:grpSpLocks noChangeAspect="true"/>
            </p:cNvGrpSpPr>
            <p:nvPr/>
          </p:nvGrpSpPr>
          <p:grpSpPr>
            <a:xfrm rot="0">
              <a:off x="0" y="0"/>
              <a:ext cx="3128361" cy="3987476"/>
              <a:chOff x="0" y="0"/>
              <a:chExt cx="2682240" cy="3418840"/>
            </a:xfrm>
          </p:grpSpPr>
          <p:sp>
            <p:nvSpPr>
              <p:cNvPr name="Freeform 4" id="4"/>
              <p:cNvSpPr/>
              <p:nvPr/>
            </p:nvSpPr>
            <p:spPr>
              <a:xfrm flipH="false" flipV="false" rot="0">
                <a:off x="-21590" y="-40640"/>
                <a:ext cx="2766060" cy="3455670"/>
              </a:xfrm>
              <a:custGeom>
                <a:avLst/>
                <a:gdLst/>
                <a:ahLst/>
                <a:cxnLst/>
                <a:rect r="r" b="b" t="t" l="l"/>
                <a:pathLst>
                  <a:path h="3455670" w="2766060">
                    <a:moveTo>
                      <a:pt x="91440" y="2453640"/>
                    </a:moveTo>
                    <a:lnTo>
                      <a:pt x="90170" y="2452370"/>
                    </a:lnTo>
                    <a:cubicBezTo>
                      <a:pt x="53340" y="2378710"/>
                      <a:pt x="63500" y="2291080"/>
                      <a:pt x="63500" y="2212340"/>
                    </a:cubicBezTo>
                    <a:cubicBezTo>
                      <a:pt x="63500" y="2179320"/>
                      <a:pt x="63500" y="2137410"/>
                      <a:pt x="64770" y="2105660"/>
                    </a:cubicBezTo>
                    <a:cubicBezTo>
                      <a:pt x="68580" y="2000250"/>
                      <a:pt x="41910" y="1897380"/>
                      <a:pt x="123190" y="1814830"/>
                    </a:cubicBezTo>
                    <a:cubicBezTo>
                      <a:pt x="170180" y="1765300"/>
                      <a:pt x="236220" y="1738630"/>
                      <a:pt x="309880" y="1739900"/>
                    </a:cubicBezTo>
                    <a:cubicBezTo>
                      <a:pt x="309880" y="1739900"/>
                      <a:pt x="566420" y="1741170"/>
                      <a:pt x="566420" y="1741170"/>
                    </a:cubicBezTo>
                    <a:cubicBezTo>
                      <a:pt x="716280" y="1748790"/>
                      <a:pt x="857250" y="1724660"/>
                      <a:pt x="905510" y="1583690"/>
                    </a:cubicBezTo>
                    <a:cubicBezTo>
                      <a:pt x="918210" y="1541780"/>
                      <a:pt x="914400" y="1456690"/>
                      <a:pt x="915670" y="1412240"/>
                    </a:cubicBezTo>
                    <a:cubicBezTo>
                      <a:pt x="914400" y="1393190"/>
                      <a:pt x="920750" y="1193800"/>
                      <a:pt x="916940" y="1181100"/>
                    </a:cubicBezTo>
                    <a:cubicBezTo>
                      <a:pt x="904240" y="1041400"/>
                      <a:pt x="1026160" y="923290"/>
                      <a:pt x="1164590" y="929640"/>
                    </a:cubicBezTo>
                    <a:cubicBezTo>
                      <a:pt x="1272540" y="930910"/>
                      <a:pt x="1389380" y="929640"/>
                      <a:pt x="1497330" y="929640"/>
                    </a:cubicBezTo>
                    <a:cubicBezTo>
                      <a:pt x="1626870" y="927100"/>
                      <a:pt x="1752600" y="773430"/>
                      <a:pt x="1750060" y="641350"/>
                    </a:cubicBezTo>
                    <a:cubicBezTo>
                      <a:pt x="1752600" y="542290"/>
                      <a:pt x="1752600" y="346710"/>
                      <a:pt x="1756410" y="245110"/>
                    </a:cubicBezTo>
                    <a:cubicBezTo>
                      <a:pt x="1776730" y="0"/>
                      <a:pt x="2015490" y="43180"/>
                      <a:pt x="2194560" y="39370"/>
                    </a:cubicBezTo>
                    <a:cubicBezTo>
                      <a:pt x="2195830" y="39370"/>
                      <a:pt x="2448560" y="39370"/>
                      <a:pt x="2449830" y="39370"/>
                    </a:cubicBezTo>
                    <a:cubicBezTo>
                      <a:pt x="2766060" y="54610"/>
                      <a:pt x="2675890" y="440690"/>
                      <a:pt x="2689860" y="633730"/>
                    </a:cubicBezTo>
                    <a:cubicBezTo>
                      <a:pt x="2689860" y="770890"/>
                      <a:pt x="2584450" y="894080"/>
                      <a:pt x="2447290" y="887730"/>
                    </a:cubicBezTo>
                    <a:cubicBezTo>
                      <a:pt x="2334260" y="885190"/>
                      <a:pt x="2112010" y="887730"/>
                      <a:pt x="1968500" y="887730"/>
                    </a:cubicBezTo>
                    <a:cubicBezTo>
                      <a:pt x="1910080" y="887730"/>
                      <a:pt x="1842770" y="948690"/>
                      <a:pt x="1783080" y="1055370"/>
                    </a:cubicBezTo>
                    <a:cubicBezTo>
                      <a:pt x="1765300" y="1087120"/>
                      <a:pt x="1755140" y="1123950"/>
                      <a:pt x="1753870" y="1162050"/>
                    </a:cubicBezTo>
                    <a:cubicBezTo>
                      <a:pt x="1750060" y="1242060"/>
                      <a:pt x="1751330" y="1324610"/>
                      <a:pt x="1752600" y="1404620"/>
                    </a:cubicBezTo>
                    <a:lnTo>
                      <a:pt x="1753870" y="1510030"/>
                    </a:lnTo>
                    <a:cubicBezTo>
                      <a:pt x="1755140" y="1663700"/>
                      <a:pt x="1647190" y="1762760"/>
                      <a:pt x="1508760" y="1764030"/>
                    </a:cubicBezTo>
                    <a:cubicBezTo>
                      <a:pt x="1508760" y="1764030"/>
                      <a:pt x="1156970" y="1764030"/>
                      <a:pt x="1156970" y="1764030"/>
                    </a:cubicBezTo>
                    <a:cubicBezTo>
                      <a:pt x="1029970" y="1764030"/>
                      <a:pt x="910590" y="1835150"/>
                      <a:pt x="906780" y="1972310"/>
                    </a:cubicBezTo>
                    <a:cubicBezTo>
                      <a:pt x="901700" y="2081530"/>
                      <a:pt x="906780" y="2213610"/>
                      <a:pt x="905510" y="2324100"/>
                    </a:cubicBezTo>
                    <a:cubicBezTo>
                      <a:pt x="904240" y="2481580"/>
                      <a:pt x="801370" y="2573020"/>
                      <a:pt x="626110" y="2574290"/>
                    </a:cubicBezTo>
                    <a:lnTo>
                      <a:pt x="331470" y="2574290"/>
                    </a:lnTo>
                    <a:cubicBezTo>
                      <a:pt x="220980" y="2576830"/>
                      <a:pt x="146050" y="2559050"/>
                      <a:pt x="91440" y="2453640"/>
                    </a:cubicBezTo>
                    <a:lnTo>
                      <a:pt x="91440" y="2453640"/>
                    </a:lnTo>
                    <a:close/>
                    <a:moveTo>
                      <a:pt x="267970" y="1692910"/>
                    </a:moveTo>
                    <a:lnTo>
                      <a:pt x="604520" y="1692910"/>
                    </a:lnTo>
                    <a:cubicBezTo>
                      <a:pt x="758190" y="1692910"/>
                      <a:pt x="857250" y="1593850"/>
                      <a:pt x="857250" y="1440180"/>
                    </a:cubicBezTo>
                    <a:lnTo>
                      <a:pt x="857250" y="1342390"/>
                    </a:lnTo>
                    <a:cubicBezTo>
                      <a:pt x="855980" y="1258570"/>
                      <a:pt x="855980" y="1172210"/>
                      <a:pt x="859790" y="1088390"/>
                    </a:cubicBezTo>
                    <a:cubicBezTo>
                      <a:pt x="863600" y="972820"/>
                      <a:pt x="951230" y="876300"/>
                      <a:pt x="1073150" y="880110"/>
                    </a:cubicBezTo>
                    <a:cubicBezTo>
                      <a:pt x="1073150" y="880110"/>
                      <a:pt x="1447800" y="880110"/>
                      <a:pt x="1447800" y="880110"/>
                    </a:cubicBezTo>
                    <a:cubicBezTo>
                      <a:pt x="1447800" y="880110"/>
                      <a:pt x="1459230" y="880110"/>
                      <a:pt x="1459230" y="880110"/>
                    </a:cubicBezTo>
                    <a:cubicBezTo>
                      <a:pt x="1522730" y="878840"/>
                      <a:pt x="1581150" y="852170"/>
                      <a:pt x="1624330" y="807720"/>
                    </a:cubicBezTo>
                    <a:cubicBezTo>
                      <a:pt x="1667510" y="762000"/>
                      <a:pt x="1690370" y="702310"/>
                      <a:pt x="1689100" y="640080"/>
                    </a:cubicBezTo>
                    <a:lnTo>
                      <a:pt x="1689100" y="288290"/>
                    </a:lnTo>
                    <a:cubicBezTo>
                      <a:pt x="1687830" y="143510"/>
                      <a:pt x="1593850" y="48260"/>
                      <a:pt x="1449070" y="45720"/>
                    </a:cubicBezTo>
                    <a:cubicBezTo>
                      <a:pt x="1449070" y="45720"/>
                      <a:pt x="1324610" y="45720"/>
                      <a:pt x="1324610" y="45720"/>
                    </a:cubicBezTo>
                    <a:cubicBezTo>
                      <a:pt x="1234440" y="45720"/>
                      <a:pt x="1131570" y="45720"/>
                      <a:pt x="1059180" y="49530"/>
                    </a:cubicBezTo>
                    <a:cubicBezTo>
                      <a:pt x="955040" y="54610"/>
                      <a:pt x="863600" y="147320"/>
                      <a:pt x="859790" y="250190"/>
                    </a:cubicBezTo>
                    <a:cubicBezTo>
                      <a:pt x="857250" y="313690"/>
                      <a:pt x="857250" y="378460"/>
                      <a:pt x="855980" y="439420"/>
                    </a:cubicBezTo>
                    <a:cubicBezTo>
                      <a:pt x="852170" y="492760"/>
                      <a:pt x="861060" y="648970"/>
                      <a:pt x="845820" y="698500"/>
                    </a:cubicBezTo>
                    <a:cubicBezTo>
                      <a:pt x="801370" y="835660"/>
                      <a:pt x="673100" y="855980"/>
                      <a:pt x="601980" y="855980"/>
                    </a:cubicBezTo>
                    <a:cubicBezTo>
                      <a:pt x="601980" y="855980"/>
                      <a:pt x="266700" y="855980"/>
                      <a:pt x="266700" y="855980"/>
                    </a:cubicBezTo>
                    <a:cubicBezTo>
                      <a:pt x="196850" y="854710"/>
                      <a:pt x="129540" y="883920"/>
                      <a:pt x="81280" y="935990"/>
                    </a:cubicBezTo>
                    <a:cubicBezTo>
                      <a:pt x="0" y="1021080"/>
                      <a:pt x="27940" y="1115060"/>
                      <a:pt x="22860" y="1220470"/>
                    </a:cubicBezTo>
                    <a:cubicBezTo>
                      <a:pt x="21590" y="1304290"/>
                      <a:pt x="20320" y="1388110"/>
                      <a:pt x="22860" y="1471930"/>
                    </a:cubicBezTo>
                    <a:cubicBezTo>
                      <a:pt x="30480" y="1600200"/>
                      <a:pt x="134620" y="1696720"/>
                      <a:pt x="267970" y="1692910"/>
                    </a:cubicBezTo>
                    <a:close/>
                    <a:moveTo>
                      <a:pt x="2090420" y="2612390"/>
                    </a:moveTo>
                    <a:cubicBezTo>
                      <a:pt x="2090420" y="2612390"/>
                      <a:pt x="2579370" y="2612390"/>
                      <a:pt x="2579370" y="2612390"/>
                    </a:cubicBezTo>
                    <a:cubicBezTo>
                      <a:pt x="2640330" y="2612390"/>
                      <a:pt x="2689860" y="2564130"/>
                      <a:pt x="2691130" y="2504440"/>
                    </a:cubicBezTo>
                    <a:cubicBezTo>
                      <a:pt x="2693670" y="2501900"/>
                      <a:pt x="2688590" y="1215390"/>
                      <a:pt x="2689860" y="1212850"/>
                    </a:cubicBezTo>
                    <a:cubicBezTo>
                      <a:pt x="2689860" y="1193800"/>
                      <a:pt x="2687320" y="1174750"/>
                      <a:pt x="2686050" y="1158240"/>
                    </a:cubicBezTo>
                    <a:cubicBezTo>
                      <a:pt x="2679700" y="1062990"/>
                      <a:pt x="2584450" y="955040"/>
                      <a:pt x="2457450" y="955040"/>
                    </a:cubicBezTo>
                    <a:cubicBezTo>
                      <a:pt x="2336800" y="952500"/>
                      <a:pt x="2193290" y="951230"/>
                      <a:pt x="2048510" y="955040"/>
                    </a:cubicBezTo>
                    <a:cubicBezTo>
                      <a:pt x="1917700" y="958850"/>
                      <a:pt x="1821180" y="1055370"/>
                      <a:pt x="1821180" y="1183640"/>
                    </a:cubicBezTo>
                    <a:lnTo>
                      <a:pt x="1821180" y="1355090"/>
                    </a:lnTo>
                    <a:lnTo>
                      <a:pt x="1819910" y="1591310"/>
                    </a:lnTo>
                    <a:cubicBezTo>
                      <a:pt x="1818640" y="1666240"/>
                      <a:pt x="1793240" y="1728470"/>
                      <a:pt x="1748790" y="1770380"/>
                    </a:cubicBezTo>
                    <a:cubicBezTo>
                      <a:pt x="1703070" y="1813560"/>
                      <a:pt x="1638300" y="1833880"/>
                      <a:pt x="1562100" y="1831340"/>
                    </a:cubicBezTo>
                    <a:cubicBezTo>
                      <a:pt x="1440180" y="1826260"/>
                      <a:pt x="1336040" y="1828800"/>
                      <a:pt x="1207770" y="1833880"/>
                    </a:cubicBezTo>
                    <a:cubicBezTo>
                      <a:pt x="1073150" y="1838960"/>
                      <a:pt x="974090" y="1941830"/>
                      <a:pt x="976630" y="2071370"/>
                    </a:cubicBezTo>
                    <a:cubicBezTo>
                      <a:pt x="979170" y="2190750"/>
                      <a:pt x="979170" y="2320290"/>
                      <a:pt x="976630" y="2416810"/>
                    </a:cubicBezTo>
                    <a:cubicBezTo>
                      <a:pt x="974090" y="2537460"/>
                      <a:pt x="864870" y="2631440"/>
                      <a:pt x="727710" y="2631440"/>
                    </a:cubicBezTo>
                    <a:lnTo>
                      <a:pt x="384810" y="2631440"/>
                    </a:lnTo>
                    <a:cubicBezTo>
                      <a:pt x="257810" y="2623820"/>
                      <a:pt x="115570" y="2692400"/>
                      <a:pt x="110490" y="2828290"/>
                    </a:cubicBezTo>
                    <a:cubicBezTo>
                      <a:pt x="106680" y="2959100"/>
                      <a:pt x="105410" y="3091180"/>
                      <a:pt x="106680" y="3221990"/>
                    </a:cubicBezTo>
                    <a:cubicBezTo>
                      <a:pt x="107950" y="3267710"/>
                      <a:pt x="123190" y="3313430"/>
                      <a:pt x="147320" y="3354070"/>
                    </a:cubicBezTo>
                    <a:cubicBezTo>
                      <a:pt x="191770" y="3421380"/>
                      <a:pt x="264160" y="3455670"/>
                      <a:pt x="364490" y="3455670"/>
                    </a:cubicBezTo>
                    <a:cubicBezTo>
                      <a:pt x="364490" y="3455670"/>
                      <a:pt x="1052830" y="3455670"/>
                      <a:pt x="1052830" y="3455670"/>
                    </a:cubicBezTo>
                    <a:cubicBezTo>
                      <a:pt x="1221740" y="3454400"/>
                      <a:pt x="1562100" y="3455670"/>
                      <a:pt x="1731010" y="3455670"/>
                    </a:cubicBezTo>
                    <a:cubicBezTo>
                      <a:pt x="1805940" y="3455670"/>
                      <a:pt x="1866900" y="3394710"/>
                      <a:pt x="1866900" y="3319780"/>
                    </a:cubicBezTo>
                    <a:lnTo>
                      <a:pt x="1866900" y="2837180"/>
                    </a:lnTo>
                    <a:cubicBezTo>
                      <a:pt x="1865630" y="2715260"/>
                      <a:pt x="1965960" y="2612390"/>
                      <a:pt x="2090420" y="2612390"/>
                    </a:cubicBezTo>
                    <a:lnTo>
                      <a:pt x="2090420" y="2612390"/>
                    </a:lnTo>
                    <a:close/>
                    <a:moveTo>
                      <a:pt x="2496820" y="2670810"/>
                    </a:moveTo>
                    <a:lnTo>
                      <a:pt x="2134870" y="2670810"/>
                    </a:lnTo>
                    <a:cubicBezTo>
                      <a:pt x="2020570" y="2670810"/>
                      <a:pt x="1927860" y="2763520"/>
                      <a:pt x="1927860" y="2877820"/>
                    </a:cubicBezTo>
                    <a:lnTo>
                      <a:pt x="1927860" y="3239770"/>
                    </a:lnTo>
                    <a:cubicBezTo>
                      <a:pt x="1927860" y="3354070"/>
                      <a:pt x="2020570" y="3446780"/>
                      <a:pt x="2134870" y="3446780"/>
                    </a:cubicBezTo>
                    <a:lnTo>
                      <a:pt x="2496820" y="3446780"/>
                    </a:lnTo>
                    <a:cubicBezTo>
                      <a:pt x="2611120" y="3446780"/>
                      <a:pt x="2703830" y="3354070"/>
                      <a:pt x="2703830" y="3239770"/>
                    </a:cubicBezTo>
                    <a:lnTo>
                      <a:pt x="2703830" y="2877820"/>
                    </a:lnTo>
                    <a:cubicBezTo>
                      <a:pt x="2703830" y="2763520"/>
                      <a:pt x="2611120" y="2670810"/>
                      <a:pt x="2496820" y="2670810"/>
                    </a:cubicBezTo>
                    <a:close/>
                    <a:moveTo>
                      <a:pt x="248920" y="810260"/>
                    </a:moveTo>
                    <a:lnTo>
                      <a:pt x="596900" y="810260"/>
                    </a:lnTo>
                    <a:cubicBezTo>
                      <a:pt x="711200" y="810260"/>
                      <a:pt x="803910" y="717550"/>
                      <a:pt x="803910" y="603250"/>
                    </a:cubicBezTo>
                    <a:lnTo>
                      <a:pt x="803910" y="276860"/>
                    </a:lnTo>
                    <a:cubicBezTo>
                      <a:pt x="803910" y="162560"/>
                      <a:pt x="711200" y="69850"/>
                      <a:pt x="596900" y="69850"/>
                    </a:cubicBezTo>
                    <a:lnTo>
                      <a:pt x="248920" y="69850"/>
                    </a:lnTo>
                    <a:cubicBezTo>
                      <a:pt x="134620" y="69850"/>
                      <a:pt x="41910" y="162560"/>
                      <a:pt x="41910" y="276860"/>
                    </a:cubicBezTo>
                    <a:lnTo>
                      <a:pt x="41910" y="603250"/>
                    </a:lnTo>
                    <a:cubicBezTo>
                      <a:pt x="41910" y="717550"/>
                      <a:pt x="134620" y="810260"/>
                      <a:pt x="248920" y="810260"/>
                    </a:cubicBezTo>
                    <a:close/>
                  </a:path>
                </a:pathLst>
              </a:custGeom>
              <a:blipFill>
                <a:blip r:embed="rId2"/>
                <a:stretch>
                  <a:fillRect l="-40666" t="0" r="-40666" b="0"/>
                </a:stretch>
              </a:blipFill>
            </p:spPr>
          </p:sp>
        </p:grpSp>
        <p:grpSp>
          <p:nvGrpSpPr>
            <p:cNvPr name="Group 5" id="5"/>
            <p:cNvGrpSpPr>
              <a:grpSpLocks noChangeAspect="true"/>
            </p:cNvGrpSpPr>
            <p:nvPr/>
          </p:nvGrpSpPr>
          <p:grpSpPr>
            <a:xfrm rot="-5400000">
              <a:off x="-805235" y="5377216"/>
              <a:ext cx="4738832" cy="3128361"/>
              <a:chOff x="0" y="0"/>
              <a:chExt cx="5590540" cy="3690620"/>
            </a:xfrm>
          </p:grpSpPr>
          <p:sp>
            <p:nvSpPr>
              <p:cNvPr name="Freeform 6" id="6"/>
              <p:cNvSpPr/>
              <p:nvPr/>
            </p:nvSpPr>
            <p:spPr>
              <a:xfrm flipH="false" flipV="false" rot="5400000">
                <a:off x="925825" y="-949305"/>
                <a:ext cx="3750310" cy="5678170"/>
              </a:xfrm>
              <a:custGeom>
                <a:avLst/>
                <a:gdLst/>
                <a:ahLst/>
                <a:cxnLst/>
                <a:rect r="r" b="b" t="t" l="l"/>
                <a:pathLst>
                  <a:path h="5678170" w="3750310">
                    <a:moveTo>
                      <a:pt x="317500" y="2708910"/>
                    </a:moveTo>
                    <a:lnTo>
                      <a:pt x="1281430" y="2462530"/>
                    </a:lnTo>
                    <a:cubicBezTo>
                      <a:pt x="1447800" y="2421890"/>
                      <a:pt x="1503680" y="2249170"/>
                      <a:pt x="1385570" y="2145030"/>
                    </a:cubicBezTo>
                    <a:lnTo>
                      <a:pt x="421640" y="1197610"/>
                    </a:lnTo>
                    <a:cubicBezTo>
                      <a:pt x="95250" y="887730"/>
                      <a:pt x="24130" y="1038860"/>
                      <a:pt x="24130" y="1212850"/>
                    </a:cubicBezTo>
                    <a:lnTo>
                      <a:pt x="24130" y="2524760"/>
                    </a:lnTo>
                    <a:cubicBezTo>
                      <a:pt x="24130" y="2651760"/>
                      <a:pt x="170180" y="2744470"/>
                      <a:pt x="317500" y="2708910"/>
                    </a:cubicBezTo>
                    <a:close/>
                    <a:moveTo>
                      <a:pt x="1366520" y="4182110"/>
                    </a:moveTo>
                    <a:cubicBezTo>
                      <a:pt x="1297940" y="4211320"/>
                      <a:pt x="1247140" y="4272280"/>
                      <a:pt x="1229360" y="4344670"/>
                    </a:cubicBezTo>
                    <a:lnTo>
                      <a:pt x="1007110" y="5297170"/>
                    </a:lnTo>
                    <a:cubicBezTo>
                      <a:pt x="957580" y="5483860"/>
                      <a:pt x="1000760" y="5599430"/>
                      <a:pt x="1155700" y="5589270"/>
                    </a:cubicBezTo>
                    <a:lnTo>
                      <a:pt x="2331720" y="5577840"/>
                    </a:lnTo>
                    <a:cubicBezTo>
                      <a:pt x="2772410" y="5567680"/>
                      <a:pt x="2717800" y="5412740"/>
                      <a:pt x="2597150" y="5292090"/>
                    </a:cubicBezTo>
                    <a:lnTo>
                      <a:pt x="1550670" y="4212590"/>
                    </a:lnTo>
                    <a:cubicBezTo>
                      <a:pt x="1497330" y="4157980"/>
                      <a:pt x="1440180" y="4150360"/>
                      <a:pt x="1366520" y="4182110"/>
                    </a:cubicBezTo>
                    <a:close/>
                    <a:moveTo>
                      <a:pt x="2664460" y="1855470"/>
                    </a:moveTo>
                    <a:cubicBezTo>
                      <a:pt x="2664460" y="1564640"/>
                      <a:pt x="2899410" y="1329690"/>
                      <a:pt x="3190240" y="1329690"/>
                    </a:cubicBezTo>
                    <a:cubicBezTo>
                      <a:pt x="3481070" y="1329690"/>
                      <a:pt x="3716020" y="1564640"/>
                      <a:pt x="3716020" y="1855470"/>
                    </a:cubicBezTo>
                    <a:cubicBezTo>
                      <a:pt x="3716020" y="2146300"/>
                      <a:pt x="3481070" y="2381250"/>
                      <a:pt x="3190240" y="2381250"/>
                    </a:cubicBezTo>
                    <a:cubicBezTo>
                      <a:pt x="2899410" y="2381250"/>
                      <a:pt x="2664460" y="2146300"/>
                      <a:pt x="2664460" y="1855470"/>
                    </a:cubicBezTo>
                    <a:close/>
                    <a:moveTo>
                      <a:pt x="783590" y="8890"/>
                    </a:moveTo>
                    <a:cubicBezTo>
                      <a:pt x="655320" y="8890"/>
                      <a:pt x="525780" y="3810"/>
                      <a:pt x="398780" y="17780"/>
                    </a:cubicBezTo>
                    <a:cubicBezTo>
                      <a:pt x="224790" y="35560"/>
                      <a:pt x="109220" y="140971"/>
                      <a:pt x="54610" y="304800"/>
                    </a:cubicBezTo>
                    <a:cubicBezTo>
                      <a:pt x="0" y="468630"/>
                      <a:pt x="36830" y="619760"/>
                      <a:pt x="158750" y="741680"/>
                    </a:cubicBezTo>
                    <a:cubicBezTo>
                      <a:pt x="621030" y="1205230"/>
                      <a:pt x="1084580" y="1666240"/>
                      <a:pt x="1550670" y="2125980"/>
                    </a:cubicBezTo>
                    <a:cubicBezTo>
                      <a:pt x="1624330" y="2199640"/>
                      <a:pt x="1651000" y="2284730"/>
                      <a:pt x="1626870" y="2382520"/>
                    </a:cubicBezTo>
                    <a:cubicBezTo>
                      <a:pt x="1602740" y="2480310"/>
                      <a:pt x="1529080" y="2531110"/>
                      <a:pt x="1432560" y="2555240"/>
                    </a:cubicBezTo>
                    <a:cubicBezTo>
                      <a:pt x="1074420" y="2646680"/>
                      <a:pt x="717550" y="2740661"/>
                      <a:pt x="360680" y="2834640"/>
                    </a:cubicBezTo>
                    <a:cubicBezTo>
                      <a:pt x="160020" y="2886711"/>
                      <a:pt x="27940" y="3053080"/>
                      <a:pt x="27940" y="3255010"/>
                    </a:cubicBezTo>
                    <a:cubicBezTo>
                      <a:pt x="25400" y="3661410"/>
                      <a:pt x="24130" y="4067810"/>
                      <a:pt x="24130" y="4474210"/>
                    </a:cubicBezTo>
                    <a:cubicBezTo>
                      <a:pt x="24130" y="4712970"/>
                      <a:pt x="20320" y="4951730"/>
                      <a:pt x="31750" y="5190490"/>
                    </a:cubicBezTo>
                    <a:cubicBezTo>
                      <a:pt x="41910" y="5389880"/>
                      <a:pt x="222250" y="5552440"/>
                      <a:pt x="425450" y="5565140"/>
                    </a:cubicBezTo>
                    <a:cubicBezTo>
                      <a:pt x="635000" y="5577840"/>
                      <a:pt x="824230" y="5440680"/>
                      <a:pt x="878840" y="5238750"/>
                    </a:cubicBezTo>
                    <a:cubicBezTo>
                      <a:pt x="972820" y="4874260"/>
                      <a:pt x="1070610" y="4511040"/>
                      <a:pt x="1173480" y="4149090"/>
                    </a:cubicBezTo>
                    <a:cubicBezTo>
                      <a:pt x="1229360" y="3949700"/>
                      <a:pt x="1427480" y="3902710"/>
                      <a:pt x="1573530" y="4050030"/>
                    </a:cubicBezTo>
                    <a:cubicBezTo>
                      <a:pt x="1896110" y="4373880"/>
                      <a:pt x="2216150" y="4700270"/>
                      <a:pt x="2537460" y="5024120"/>
                    </a:cubicBezTo>
                    <a:cubicBezTo>
                      <a:pt x="2679700" y="5167630"/>
                      <a:pt x="2818130" y="5314950"/>
                      <a:pt x="2966720" y="5452110"/>
                    </a:cubicBezTo>
                    <a:cubicBezTo>
                      <a:pt x="3210560" y="5678170"/>
                      <a:pt x="3590290" y="5579110"/>
                      <a:pt x="3691890" y="5265420"/>
                    </a:cubicBezTo>
                    <a:cubicBezTo>
                      <a:pt x="3750310" y="5082540"/>
                      <a:pt x="3693160" y="4926330"/>
                      <a:pt x="3559810" y="4794250"/>
                    </a:cubicBezTo>
                    <a:cubicBezTo>
                      <a:pt x="3096260" y="4334510"/>
                      <a:pt x="2631440" y="3874770"/>
                      <a:pt x="2165350" y="3415030"/>
                    </a:cubicBezTo>
                    <a:cubicBezTo>
                      <a:pt x="2076450" y="3327400"/>
                      <a:pt x="2075180" y="3183890"/>
                      <a:pt x="2162810" y="3094990"/>
                    </a:cubicBezTo>
                    <a:cubicBezTo>
                      <a:pt x="2179320" y="3078480"/>
                      <a:pt x="2198370" y="3063240"/>
                      <a:pt x="2219960" y="3053080"/>
                    </a:cubicBezTo>
                    <a:cubicBezTo>
                      <a:pt x="2338070" y="2992120"/>
                      <a:pt x="2433320" y="3020060"/>
                      <a:pt x="2548890" y="3136900"/>
                    </a:cubicBezTo>
                    <a:cubicBezTo>
                      <a:pt x="2693670" y="3284220"/>
                      <a:pt x="2838450" y="3431540"/>
                      <a:pt x="2989580" y="3572510"/>
                    </a:cubicBezTo>
                    <a:cubicBezTo>
                      <a:pt x="3199130" y="3768090"/>
                      <a:pt x="3553460" y="3685540"/>
                      <a:pt x="3662680" y="3421380"/>
                    </a:cubicBezTo>
                    <a:cubicBezTo>
                      <a:pt x="3729990" y="3256280"/>
                      <a:pt x="3699510" y="3126740"/>
                      <a:pt x="3589020" y="2990850"/>
                    </a:cubicBezTo>
                    <a:cubicBezTo>
                      <a:pt x="3549650" y="2942590"/>
                      <a:pt x="3498850" y="2907030"/>
                      <a:pt x="3454400" y="2863850"/>
                    </a:cubicBezTo>
                    <a:cubicBezTo>
                      <a:pt x="3380740" y="2791461"/>
                      <a:pt x="2606040" y="2385061"/>
                      <a:pt x="2529840" y="1969771"/>
                    </a:cubicBezTo>
                    <a:cubicBezTo>
                      <a:pt x="2453640" y="1554480"/>
                      <a:pt x="2673350" y="1329691"/>
                      <a:pt x="3007360" y="1216661"/>
                    </a:cubicBezTo>
                    <a:cubicBezTo>
                      <a:pt x="3262630" y="1129031"/>
                      <a:pt x="3700780" y="1210311"/>
                      <a:pt x="3700780" y="880111"/>
                    </a:cubicBezTo>
                    <a:cubicBezTo>
                      <a:pt x="3700780" y="772161"/>
                      <a:pt x="3708400" y="758191"/>
                      <a:pt x="3708400" y="448311"/>
                    </a:cubicBezTo>
                    <a:cubicBezTo>
                      <a:pt x="3709670" y="334011"/>
                      <a:pt x="3667760" y="223521"/>
                      <a:pt x="3589020" y="140971"/>
                    </a:cubicBezTo>
                    <a:cubicBezTo>
                      <a:pt x="3489960" y="34291"/>
                      <a:pt x="3362960" y="0"/>
                      <a:pt x="3221990" y="0"/>
                    </a:cubicBezTo>
                    <a:cubicBezTo>
                      <a:pt x="2769870" y="0"/>
                      <a:pt x="1144270" y="7620"/>
                      <a:pt x="783590" y="8890"/>
                    </a:cubicBezTo>
                    <a:close/>
                  </a:path>
                </a:pathLst>
              </a:custGeom>
              <a:blipFill>
                <a:blip r:embed="rId3"/>
                <a:stretch>
                  <a:fillRect l="-63609" t="0" r="-63609" b="0"/>
                </a:stretch>
              </a:blipFill>
            </p:spPr>
          </p:sp>
        </p:grpSp>
      </p:grpSp>
      <p:grpSp>
        <p:nvGrpSpPr>
          <p:cNvPr name="Group 7" id="7"/>
          <p:cNvGrpSpPr/>
          <p:nvPr/>
        </p:nvGrpSpPr>
        <p:grpSpPr>
          <a:xfrm rot="0">
            <a:off x="5308772" y="392393"/>
            <a:ext cx="1790483" cy="1870410"/>
            <a:chOff x="0" y="0"/>
            <a:chExt cx="2387310" cy="2493880"/>
          </a:xfrm>
        </p:grpSpPr>
        <p:sp>
          <p:nvSpPr>
            <p:cNvPr name="Freeform 8" id="8"/>
            <p:cNvSpPr/>
            <p:nvPr/>
          </p:nvSpPr>
          <p:spPr>
            <a:xfrm flipH="false" flipV="false" rot="0">
              <a:off x="0" y="890845"/>
              <a:ext cx="1603035" cy="1603035"/>
            </a:xfrm>
            <a:custGeom>
              <a:avLst/>
              <a:gdLst/>
              <a:ahLst/>
              <a:cxnLst/>
              <a:rect r="r" b="b" t="t" l="l"/>
              <a:pathLst>
                <a:path h="1603035" w="1603035">
                  <a:moveTo>
                    <a:pt x="0" y="0"/>
                  </a:moveTo>
                  <a:lnTo>
                    <a:pt x="1603035" y="0"/>
                  </a:lnTo>
                  <a:lnTo>
                    <a:pt x="1603035" y="1603035"/>
                  </a:lnTo>
                  <a:lnTo>
                    <a:pt x="0" y="16030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9" id="9"/>
            <p:cNvSpPr/>
            <p:nvPr/>
          </p:nvSpPr>
          <p:spPr>
            <a:xfrm flipH="false" flipV="false" rot="5400000">
              <a:off x="1160989" y="258002"/>
              <a:ext cx="884092" cy="1568551"/>
            </a:xfrm>
            <a:custGeom>
              <a:avLst/>
              <a:gdLst/>
              <a:ahLst/>
              <a:cxnLst/>
              <a:rect r="r" b="b" t="t" l="l"/>
              <a:pathLst>
                <a:path h="1568551" w="884092">
                  <a:moveTo>
                    <a:pt x="0" y="0"/>
                  </a:moveTo>
                  <a:lnTo>
                    <a:pt x="884092" y="0"/>
                  </a:lnTo>
                  <a:lnTo>
                    <a:pt x="884092" y="1568551"/>
                  </a:lnTo>
                  <a:lnTo>
                    <a:pt x="0" y="15685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10" id="10"/>
            <p:cNvSpPr/>
            <p:nvPr/>
          </p:nvSpPr>
          <p:spPr>
            <a:xfrm flipH="false" flipV="false" rot="0">
              <a:off x="215753" y="0"/>
              <a:ext cx="807636" cy="807636"/>
            </a:xfrm>
            <a:custGeom>
              <a:avLst/>
              <a:gdLst/>
              <a:ahLst/>
              <a:cxnLst/>
              <a:rect r="r" b="b" t="t" l="l"/>
              <a:pathLst>
                <a:path h="807636" w="807636">
                  <a:moveTo>
                    <a:pt x="0" y="0"/>
                  </a:moveTo>
                  <a:lnTo>
                    <a:pt x="807636" y="0"/>
                  </a:lnTo>
                  <a:lnTo>
                    <a:pt x="807636" y="807636"/>
                  </a:lnTo>
                  <a:lnTo>
                    <a:pt x="0" y="80763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sp>
        <p:nvSpPr>
          <p:cNvPr name="TextBox 11" id="11"/>
          <p:cNvSpPr txBox="true"/>
          <p:nvPr/>
        </p:nvSpPr>
        <p:spPr>
          <a:xfrm rot="0">
            <a:off x="3379571" y="3622119"/>
            <a:ext cx="3591480" cy="589240"/>
          </a:xfrm>
          <a:prstGeom prst="rect">
            <a:avLst/>
          </a:prstGeom>
        </p:spPr>
        <p:txBody>
          <a:bodyPr anchor="t" rtlCol="false" tIns="0" lIns="0" bIns="0" rIns="0">
            <a:spAutoFit/>
          </a:bodyPr>
          <a:lstStyle/>
          <a:p>
            <a:pPr algn="l">
              <a:lnSpc>
                <a:spcPts val="1647"/>
              </a:lnSpc>
              <a:spcBef>
                <a:spcPct val="0"/>
              </a:spcBef>
            </a:pPr>
            <a:r>
              <a:rPr lang="en-US" sz="1176">
                <a:solidFill>
                  <a:srgbClr val="FAF9F4"/>
                </a:solidFill>
                <a:latin typeface="Canva Sans"/>
                <a:ea typeface="Canva Sans"/>
                <a:cs typeface="Canva Sans"/>
                <a:sym typeface="Canva Sans"/>
              </a:rPr>
              <a:t>We provide you with a dependable IT infrastructure, ensuring that your systems are always available and functioning at their best.</a:t>
            </a:r>
          </a:p>
        </p:txBody>
      </p:sp>
      <p:sp>
        <p:nvSpPr>
          <p:cNvPr name="TextBox 12" id="12"/>
          <p:cNvSpPr txBox="true"/>
          <p:nvPr/>
        </p:nvSpPr>
        <p:spPr>
          <a:xfrm rot="0">
            <a:off x="3379571" y="3236802"/>
            <a:ext cx="1513037" cy="311215"/>
          </a:xfrm>
          <a:prstGeom prst="rect">
            <a:avLst/>
          </a:prstGeom>
        </p:spPr>
        <p:txBody>
          <a:bodyPr anchor="t" rtlCol="false" tIns="0" lIns="0" bIns="0" rIns="0">
            <a:spAutoFit/>
          </a:bodyPr>
          <a:lstStyle/>
          <a:p>
            <a:pPr algn="l">
              <a:lnSpc>
                <a:spcPts val="2205"/>
              </a:lnSpc>
            </a:pPr>
            <a:r>
              <a:rPr lang="en-US" sz="2005" spc="-100" b="true">
                <a:solidFill>
                  <a:srgbClr val="FAF9F4"/>
                </a:solidFill>
                <a:latin typeface="Telegraf Medium"/>
                <a:ea typeface="Telegraf Medium"/>
                <a:cs typeface="Telegraf Medium"/>
                <a:sym typeface="Telegraf Medium"/>
              </a:rPr>
              <a:t>Reliability</a:t>
            </a:r>
          </a:p>
        </p:txBody>
      </p:sp>
      <p:sp>
        <p:nvSpPr>
          <p:cNvPr name="TextBox 13" id="13"/>
          <p:cNvSpPr txBox="true"/>
          <p:nvPr/>
        </p:nvSpPr>
        <p:spPr>
          <a:xfrm rot="0">
            <a:off x="460746" y="548128"/>
            <a:ext cx="3998761" cy="1883369"/>
          </a:xfrm>
          <a:prstGeom prst="rect">
            <a:avLst/>
          </a:prstGeom>
        </p:spPr>
        <p:txBody>
          <a:bodyPr anchor="t" rtlCol="false" tIns="0" lIns="0" bIns="0" rIns="0">
            <a:spAutoFit/>
          </a:bodyPr>
          <a:lstStyle/>
          <a:p>
            <a:pPr algn="l">
              <a:lnSpc>
                <a:spcPts val="4773"/>
              </a:lnSpc>
            </a:pPr>
            <a:r>
              <a:rPr lang="en-US" sz="4773" spc="-238" u="sng">
                <a:solidFill>
                  <a:srgbClr val="FAF9F4"/>
                </a:solidFill>
                <a:latin typeface="Telegraf"/>
                <a:ea typeface="Telegraf"/>
                <a:cs typeface="Telegraf"/>
                <a:sym typeface="Telegraf"/>
              </a:rPr>
              <a:t>The Benefits of Choosing Cybs  Innovations</a:t>
            </a:r>
          </a:p>
        </p:txBody>
      </p:sp>
      <p:sp>
        <p:nvSpPr>
          <p:cNvPr name="TextBox 14" id="14"/>
          <p:cNvSpPr txBox="true"/>
          <p:nvPr/>
        </p:nvSpPr>
        <p:spPr>
          <a:xfrm rot="0">
            <a:off x="3379571" y="5337525"/>
            <a:ext cx="3591480" cy="589240"/>
          </a:xfrm>
          <a:prstGeom prst="rect">
            <a:avLst/>
          </a:prstGeom>
        </p:spPr>
        <p:txBody>
          <a:bodyPr anchor="t" rtlCol="false" tIns="0" lIns="0" bIns="0" rIns="0">
            <a:spAutoFit/>
          </a:bodyPr>
          <a:lstStyle/>
          <a:p>
            <a:pPr algn="l">
              <a:lnSpc>
                <a:spcPts val="1647"/>
              </a:lnSpc>
              <a:spcBef>
                <a:spcPct val="0"/>
              </a:spcBef>
            </a:pPr>
            <a:r>
              <a:rPr lang="en-US" sz="1176">
                <a:solidFill>
                  <a:srgbClr val="FAF9F4"/>
                </a:solidFill>
                <a:latin typeface="Canva Sans"/>
                <a:ea typeface="Canva Sans"/>
                <a:cs typeface="Canva Sans"/>
                <a:sym typeface="Canva Sans"/>
              </a:rPr>
              <a:t>Our services streamline your IT operations, reducing complexity and increasing productivity across your organization.</a:t>
            </a:r>
          </a:p>
        </p:txBody>
      </p:sp>
      <p:sp>
        <p:nvSpPr>
          <p:cNvPr name="TextBox 15" id="15"/>
          <p:cNvSpPr txBox="true"/>
          <p:nvPr/>
        </p:nvSpPr>
        <p:spPr>
          <a:xfrm rot="0">
            <a:off x="3379571" y="4952209"/>
            <a:ext cx="1513037" cy="311215"/>
          </a:xfrm>
          <a:prstGeom prst="rect">
            <a:avLst/>
          </a:prstGeom>
        </p:spPr>
        <p:txBody>
          <a:bodyPr anchor="t" rtlCol="false" tIns="0" lIns="0" bIns="0" rIns="0">
            <a:spAutoFit/>
          </a:bodyPr>
          <a:lstStyle/>
          <a:p>
            <a:pPr algn="l">
              <a:lnSpc>
                <a:spcPts val="2205"/>
              </a:lnSpc>
            </a:pPr>
            <a:r>
              <a:rPr lang="en-US" sz="2005" spc="-100" b="true">
                <a:solidFill>
                  <a:srgbClr val="FAF9F4"/>
                </a:solidFill>
                <a:latin typeface="Telegraf Medium"/>
                <a:ea typeface="Telegraf Medium"/>
                <a:cs typeface="Telegraf Medium"/>
                <a:sym typeface="Telegraf Medium"/>
              </a:rPr>
              <a:t>Efficiency</a:t>
            </a:r>
          </a:p>
        </p:txBody>
      </p:sp>
      <p:sp>
        <p:nvSpPr>
          <p:cNvPr name="TextBox 16" id="16"/>
          <p:cNvSpPr txBox="true"/>
          <p:nvPr/>
        </p:nvSpPr>
        <p:spPr>
          <a:xfrm rot="0">
            <a:off x="3379571" y="7055031"/>
            <a:ext cx="3591480" cy="789265"/>
          </a:xfrm>
          <a:prstGeom prst="rect">
            <a:avLst/>
          </a:prstGeom>
        </p:spPr>
        <p:txBody>
          <a:bodyPr anchor="t" rtlCol="false" tIns="0" lIns="0" bIns="0" rIns="0">
            <a:spAutoFit/>
          </a:bodyPr>
          <a:lstStyle/>
          <a:p>
            <a:pPr algn="l">
              <a:lnSpc>
                <a:spcPts val="1647"/>
              </a:lnSpc>
              <a:spcBef>
                <a:spcPct val="0"/>
              </a:spcBef>
            </a:pPr>
            <a:r>
              <a:rPr lang="en-US" sz="1176">
                <a:solidFill>
                  <a:srgbClr val="FAF9F4"/>
                </a:solidFill>
                <a:latin typeface="Canva Sans"/>
                <a:ea typeface="Canva Sans"/>
                <a:cs typeface="Canva Sans"/>
                <a:sym typeface="Canva Sans"/>
              </a:rPr>
              <a:t>With us handling your IT needs, you can focus your energy on driving business growth, developing new products, and serving your customers.</a:t>
            </a:r>
          </a:p>
        </p:txBody>
      </p:sp>
      <p:sp>
        <p:nvSpPr>
          <p:cNvPr name="TextBox 17" id="17"/>
          <p:cNvSpPr txBox="true"/>
          <p:nvPr/>
        </p:nvSpPr>
        <p:spPr>
          <a:xfrm rot="0">
            <a:off x="3379571" y="6669715"/>
            <a:ext cx="2824442" cy="311215"/>
          </a:xfrm>
          <a:prstGeom prst="rect">
            <a:avLst/>
          </a:prstGeom>
        </p:spPr>
        <p:txBody>
          <a:bodyPr anchor="t" rtlCol="false" tIns="0" lIns="0" bIns="0" rIns="0">
            <a:spAutoFit/>
          </a:bodyPr>
          <a:lstStyle/>
          <a:p>
            <a:pPr algn="l">
              <a:lnSpc>
                <a:spcPts val="2205"/>
              </a:lnSpc>
            </a:pPr>
            <a:r>
              <a:rPr lang="en-US" sz="2005" spc="-100" b="true">
                <a:solidFill>
                  <a:srgbClr val="FAF9F4"/>
                </a:solidFill>
                <a:latin typeface="Telegraf Medium"/>
                <a:ea typeface="Telegraf Medium"/>
                <a:cs typeface="Telegraf Medium"/>
                <a:sym typeface="Telegraf Medium"/>
              </a:rPr>
              <a:t>Focus on Core Activities</a:t>
            </a:r>
          </a:p>
        </p:txBody>
      </p:sp>
      <p:sp>
        <p:nvSpPr>
          <p:cNvPr name="TextBox 18" id="18"/>
          <p:cNvSpPr txBox="true"/>
          <p:nvPr/>
        </p:nvSpPr>
        <p:spPr>
          <a:xfrm rot="0">
            <a:off x="3379571" y="8972563"/>
            <a:ext cx="3591480" cy="789265"/>
          </a:xfrm>
          <a:prstGeom prst="rect">
            <a:avLst/>
          </a:prstGeom>
        </p:spPr>
        <p:txBody>
          <a:bodyPr anchor="t" rtlCol="false" tIns="0" lIns="0" bIns="0" rIns="0">
            <a:spAutoFit/>
          </a:bodyPr>
          <a:lstStyle/>
          <a:p>
            <a:pPr algn="l">
              <a:lnSpc>
                <a:spcPts val="1647"/>
              </a:lnSpc>
              <a:spcBef>
                <a:spcPct val="0"/>
              </a:spcBef>
            </a:pPr>
            <a:r>
              <a:rPr lang="en-US" sz="1176">
                <a:solidFill>
                  <a:srgbClr val="FAF9F4"/>
                </a:solidFill>
                <a:latin typeface="Canva Sans"/>
                <a:ea typeface="Canva Sans"/>
                <a:cs typeface="Canva Sans"/>
                <a:sym typeface="Canva Sans"/>
              </a:rPr>
              <a:t>Knowing that your IT is in the hands of trusted experts means you can focus on what you do best—while we take care of the rest.</a:t>
            </a:r>
          </a:p>
          <a:p>
            <a:pPr algn="l">
              <a:lnSpc>
                <a:spcPts val="1647"/>
              </a:lnSpc>
              <a:spcBef>
                <a:spcPct val="0"/>
              </a:spcBef>
            </a:pPr>
          </a:p>
        </p:txBody>
      </p:sp>
      <p:sp>
        <p:nvSpPr>
          <p:cNvPr name="TextBox 19" id="19"/>
          <p:cNvSpPr txBox="true"/>
          <p:nvPr/>
        </p:nvSpPr>
        <p:spPr>
          <a:xfrm rot="0">
            <a:off x="3379571" y="8587247"/>
            <a:ext cx="2824442" cy="311215"/>
          </a:xfrm>
          <a:prstGeom prst="rect">
            <a:avLst/>
          </a:prstGeom>
        </p:spPr>
        <p:txBody>
          <a:bodyPr anchor="t" rtlCol="false" tIns="0" lIns="0" bIns="0" rIns="0">
            <a:spAutoFit/>
          </a:bodyPr>
          <a:lstStyle/>
          <a:p>
            <a:pPr algn="l">
              <a:lnSpc>
                <a:spcPts val="2205"/>
              </a:lnSpc>
            </a:pPr>
            <a:r>
              <a:rPr lang="en-US" sz="2005" spc="-100" b="true">
                <a:solidFill>
                  <a:srgbClr val="FAF9F4"/>
                </a:solidFill>
                <a:latin typeface="Telegraf Medium"/>
                <a:ea typeface="Telegraf Medium"/>
                <a:cs typeface="Telegraf Medium"/>
                <a:sym typeface="Telegraf Medium"/>
              </a:rPr>
              <a:t>Peace of Mind</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AF9F4"/>
        </a:solidFill>
      </p:bgPr>
    </p:bg>
    <p:spTree>
      <p:nvGrpSpPr>
        <p:cNvPr id="1" name=""/>
        <p:cNvGrpSpPr/>
        <p:nvPr/>
      </p:nvGrpSpPr>
      <p:grpSpPr>
        <a:xfrm>
          <a:off x="0" y="0"/>
          <a:ext cx="0" cy="0"/>
          <a:chOff x="0" y="0"/>
          <a:chExt cx="0" cy="0"/>
        </a:xfrm>
      </p:grpSpPr>
      <p:grpSp>
        <p:nvGrpSpPr>
          <p:cNvPr name="Group 2" id="2"/>
          <p:cNvGrpSpPr/>
          <p:nvPr/>
        </p:nvGrpSpPr>
        <p:grpSpPr>
          <a:xfrm rot="0">
            <a:off x="-241329" y="6487349"/>
            <a:ext cx="7959210" cy="4406102"/>
            <a:chOff x="0" y="0"/>
            <a:chExt cx="10612280" cy="5874803"/>
          </a:xfrm>
        </p:grpSpPr>
        <p:grpSp>
          <p:nvGrpSpPr>
            <p:cNvPr name="Group 3" id="3"/>
            <p:cNvGrpSpPr/>
            <p:nvPr/>
          </p:nvGrpSpPr>
          <p:grpSpPr>
            <a:xfrm rot="0">
              <a:off x="0" y="0"/>
              <a:ext cx="10612280" cy="5874803"/>
              <a:chOff x="0" y="0"/>
              <a:chExt cx="2852401" cy="1579048"/>
            </a:xfrm>
          </p:grpSpPr>
          <p:sp>
            <p:nvSpPr>
              <p:cNvPr name="Freeform 4" id="4"/>
              <p:cNvSpPr/>
              <p:nvPr/>
            </p:nvSpPr>
            <p:spPr>
              <a:xfrm flipH="false" flipV="false" rot="0">
                <a:off x="0" y="0"/>
                <a:ext cx="2852401" cy="1579048"/>
              </a:xfrm>
              <a:custGeom>
                <a:avLst/>
                <a:gdLst/>
                <a:ahLst/>
                <a:cxnLst/>
                <a:rect r="r" b="b" t="t" l="l"/>
                <a:pathLst>
                  <a:path h="1579048" w="2852401">
                    <a:moveTo>
                      <a:pt x="0" y="0"/>
                    </a:moveTo>
                    <a:lnTo>
                      <a:pt x="2852401" y="0"/>
                    </a:lnTo>
                    <a:lnTo>
                      <a:pt x="2852401" y="1579048"/>
                    </a:lnTo>
                    <a:lnTo>
                      <a:pt x="0" y="1579048"/>
                    </a:lnTo>
                    <a:close/>
                  </a:path>
                </a:pathLst>
              </a:custGeom>
              <a:solidFill>
                <a:srgbClr val="EBE8DA"/>
              </a:solidFill>
            </p:spPr>
          </p:sp>
          <p:sp>
            <p:nvSpPr>
              <p:cNvPr name="TextBox 5" id="5"/>
              <p:cNvSpPr txBox="true"/>
              <p:nvPr/>
            </p:nvSpPr>
            <p:spPr>
              <a:xfrm>
                <a:off x="0" y="-47625"/>
                <a:ext cx="2852401" cy="1626673"/>
              </a:xfrm>
              <a:prstGeom prst="rect">
                <a:avLst/>
              </a:prstGeom>
            </p:spPr>
            <p:txBody>
              <a:bodyPr anchor="ctr" rtlCol="false" tIns="50800" lIns="50800" bIns="50800" rIns="50800"/>
              <a:lstStyle/>
              <a:p>
                <a:pPr algn="ctr">
                  <a:lnSpc>
                    <a:spcPts val="1699"/>
                  </a:lnSpc>
                </a:pPr>
              </a:p>
            </p:txBody>
          </p:sp>
        </p:grpSp>
        <p:sp>
          <p:nvSpPr>
            <p:cNvPr name="AutoShape 6" id="6"/>
            <p:cNvSpPr/>
            <p:nvPr/>
          </p:nvSpPr>
          <p:spPr>
            <a:xfrm>
              <a:off x="1329772" y="2005441"/>
              <a:ext cx="8064000" cy="0"/>
            </a:xfrm>
            <a:prstGeom prst="line">
              <a:avLst/>
            </a:prstGeom>
            <a:ln cap="flat" w="12700">
              <a:solidFill>
                <a:srgbClr val="242526"/>
              </a:solidFill>
              <a:prstDash val="solid"/>
              <a:headEnd type="none" len="sm" w="sm"/>
              <a:tailEnd type="none" len="sm" w="sm"/>
            </a:ln>
          </p:spPr>
        </p:sp>
        <p:sp>
          <p:nvSpPr>
            <p:cNvPr name="Freeform 7" id="7"/>
            <p:cNvSpPr/>
            <p:nvPr/>
          </p:nvSpPr>
          <p:spPr>
            <a:xfrm flipH="false" flipV="false" rot="0">
              <a:off x="8902314" y="1282491"/>
              <a:ext cx="345909" cy="345909"/>
            </a:xfrm>
            <a:custGeom>
              <a:avLst/>
              <a:gdLst/>
              <a:ahLst/>
              <a:cxnLst/>
              <a:rect r="r" b="b" t="t" l="l"/>
              <a:pathLst>
                <a:path h="345909" w="345909">
                  <a:moveTo>
                    <a:pt x="0" y="0"/>
                  </a:moveTo>
                  <a:lnTo>
                    <a:pt x="345909" y="0"/>
                  </a:lnTo>
                  <a:lnTo>
                    <a:pt x="345909" y="345909"/>
                  </a:lnTo>
                  <a:lnTo>
                    <a:pt x="0" y="3459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Freeform 8" id="8"/>
          <p:cNvSpPr/>
          <p:nvPr/>
        </p:nvSpPr>
        <p:spPr>
          <a:xfrm flipH="false" flipV="false" rot="0">
            <a:off x="2500590" y="540000"/>
            <a:ext cx="2102106" cy="535661"/>
          </a:xfrm>
          <a:custGeom>
            <a:avLst/>
            <a:gdLst/>
            <a:ahLst/>
            <a:cxnLst/>
            <a:rect r="r" b="b" t="t" l="l"/>
            <a:pathLst>
              <a:path h="535661" w="2102106">
                <a:moveTo>
                  <a:pt x="0" y="0"/>
                </a:moveTo>
                <a:lnTo>
                  <a:pt x="2102107" y="0"/>
                </a:lnTo>
                <a:lnTo>
                  <a:pt x="2102107" y="535661"/>
                </a:lnTo>
                <a:lnTo>
                  <a:pt x="0" y="535661"/>
                </a:lnTo>
                <a:lnTo>
                  <a:pt x="0" y="0"/>
                </a:lnTo>
                <a:close/>
              </a:path>
            </a:pathLst>
          </a:custGeom>
          <a:blipFill>
            <a:blip r:embed="rId4"/>
            <a:stretch>
              <a:fillRect l="0" t="-141133" r="0" b="-151298"/>
            </a:stretch>
          </a:blipFill>
        </p:spPr>
      </p:sp>
      <p:sp>
        <p:nvSpPr>
          <p:cNvPr name="Freeform 9" id="9"/>
          <p:cNvSpPr/>
          <p:nvPr/>
        </p:nvSpPr>
        <p:spPr>
          <a:xfrm flipH="false" flipV="false" rot="0">
            <a:off x="0" y="1415465"/>
            <a:ext cx="7560000" cy="37800"/>
          </a:xfrm>
          <a:custGeom>
            <a:avLst/>
            <a:gdLst/>
            <a:ahLst/>
            <a:cxnLst/>
            <a:rect r="r" b="b" t="t" l="l"/>
            <a:pathLst>
              <a:path h="37800" w="7560000">
                <a:moveTo>
                  <a:pt x="0" y="0"/>
                </a:moveTo>
                <a:lnTo>
                  <a:pt x="7560000" y="0"/>
                </a:lnTo>
                <a:lnTo>
                  <a:pt x="7560000" y="37800"/>
                </a:lnTo>
                <a:lnTo>
                  <a:pt x="0" y="37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1134833" y="2472761"/>
            <a:ext cx="4833621" cy="1304404"/>
          </a:xfrm>
          <a:prstGeom prst="rect">
            <a:avLst/>
          </a:prstGeom>
        </p:spPr>
        <p:txBody>
          <a:bodyPr anchor="t" rtlCol="false" tIns="0" lIns="0" bIns="0" rIns="0">
            <a:spAutoFit/>
          </a:bodyPr>
          <a:lstStyle/>
          <a:p>
            <a:pPr algn="ctr">
              <a:lnSpc>
                <a:spcPts val="9710"/>
              </a:lnSpc>
            </a:pPr>
            <a:r>
              <a:rPr lang="en-US" sz="9710" i="true" spc="-485">
                <a:solidFill>
                  <a:srgbClr val="296B8B"/>
                </a:solidFill>
                <a:latin typeface="Garamond Italics"/>
                <a:ea typeface="Garamond Italics"/>
                <a:cs typeface="Garamond Italics"/>
                <a:sym typeface="Garamond Italics"/>
              </a:rPr>
              <a:t>Thank You</a:t>
            </a:r>
          </a:p>
        </p:txBody>
      </p:sp>
      <p:sp>
        <p:nvSpPr>
          <p:cNvPr name="TextBox 11" id="11"/>
          <p:cNvSpPr txBox="true"/>
          <p:nvPr/>
        </p:nvSpPr>
        <p:spPr>
          <a:xfrm rot="0">
            <a:off x="756000" y="3775040"/>
            <a:ext cx="6048000" cy="1704759"/>
          </a:xfrm>
          <a:prstGeom prst="rect">
            <a:avLst/>
          </a:prstGeom>
        </p:spPr>
        <p:txBody>
          <a:bodyPr anchor="t" rtlCol="false" tIns="0" lIns="0" bIns="0" rIns="0">
            <a:spAutoFit/>
          </a:bodyPr>
          <a:lstStyle/>
          <a:p>
            <a:pPr algn="ctr" marL="0" indent="0" lvl="0">
              <a:lnSpc>
                <a:spcPts val="6061"/>
              </a:lnSpc>
            </a:pPr>
            <a:r>
              <a:rPr lang="en-US" sz="7577" spc="-378">
                <a:solidFill>
                  <a:srgbClr val="296B8B"/>
                </a:solidFill>
                <a:latin typeface="Telegraf"/>
                <a:ea typeface="Telegraf"/>
                <a:cs typeface="Telegraf"/>
                <a:sym typeface="Telegraf"/>
              </a:rPr>
              <a:t>Let’s Get Started Today!</a:t>
            </a:r>
          </a:p>
        </p:txBody>
      </p:sp>
      <p:sp>
        <p:nvSpPr>
          <p:cNvPr name="TextBox 12" id="12"/>
          <p:cNvSpPr txBox="true"/>
          <p:nvPr/>
        </p:nvSpPr>
        <p:spPr>
          <a:xfrm rot="0">
            <a:off x="756000" y="7464389"/>
            <a:ext cx="1803588" cy="286238"/>
          </a:xfrm>
          <a:prstGeom prst="rect">
            <a:avLst/>
          </a:prstGeom>
        </p:spPr>
        <p:txBody>
          <a:bodyPr anchor="t" rtlCol="false" tIns="0" lIns="0" bIns="0" rIns="0">
            <a:spAutoFit/>
          </a:bodyPr>
          <a:lstStyle/>
          <a:p>
            <a:pPr algn="l" marL="0" indent="0" lvl="0">
              <a:lnSpc>
                <a:spcPts val="1807"/>
              </a:lnSpc>
            </a:pPr>
            <a:r>
              <a:rPr lang="en-US" b="true" sz="2259" spc="-112">
                <a:solidFill>
                  <a:srgbClr val="242526"/>
                </a:solidFill>
                <a:latin typeface="Telegraf Bold"/>
                <a:ea typeface="Telegraf Bold"/>
                <a:cs typeface="Telegraf Bold"/>
                <a:sym typeface="Telegraf Bold"/>
              </a:rPr>
              <a:t>Contact</a:t>
            </a:r>
          </a:p>
        </p:txBody>
      </p:sp>
      <p:sp>
        <p:nvSpPr>
          <p:cNvPr name="TextBox 13" id="13"/>
          <p:cNvSpPr txBox="true"/>
          <p:nvPr/>
        </p:nvSpPr>
        <p:spPr>
          <a:xfrm rot="0">
            <a:off x="756000" y="8647128"/>
            <a:ext cx="3081110" cy="240665"/>
          </a:xfrm>
          <a:prstGeom prst="rect">
            <a:avLst/>
          </a:prstGeom>
        </p:spPr>
        <p:txBody>
          <a:bodyPr anchor="t" rtlCol="false" tIns="0" lIns="0" bIns="0" rIns="0">
            <a:spAutoFit/>
          </a:bodyPr>
          <a:lstStyle/>
          <a:p>
            <a:pPr algn="l">
              <a:lnSpc>
                <a:spcPts val="1960"/>
              </a:lnSpc>
              <a:spcBef>
                <a:spcPct val="0"/>
              </a:spcBef>
            </a:pPr>
            <a:r>
              <a:rPr lang="en-US" sz="1400">
                <a:solidFill>
                  <a:srgbClr val="242526"/>
                </a:solidFill>
                <a:latin typeface="Canva Sans"/>
                <a:ea typeface="Canva Sans"/>
                <a:cs typeface="Canva Sans"/>
                <a:sym typeface="Canva Sans"/>
              </a:rPr>
              <a:t>+91 7646809755</a:t>
            </a:r>
          </a:p>
        </p:txBody>
      </p:sp>
      <p:sp>
        <p:nvSpPr>
          <p:cNvPr name="TextBox 14" id="14"/>
          <p:cNvSpPr txBox="true"/>
          <p:nvPr/>
        </p:nvSpPr>
        <p:spPr>
          <a:xfrm rot="0">
            <a:off x="756000" y="8398713"/>
            <a:ext cx="1110582" cy="240665"/>
          </a:xfrm>
          <a:prstGeom prst="rect">
            <a:avLst/>
          </a:prstGeom>
        </p:spPr>
        <p:txBody>
          <a:bodyPr anchor="t" rtlCol="false" tIns="0" lIns="0" bIns="0" rIns="0">
            <a:spAutoFit/>
          </a:bodyPr>
          <a:lstStyle/>
          <a:p>
            <a:pPr algn="l">
              <a:lnSpc>
                <a:spcPts val="1960"/>
              </a:lnSpc>
              <a:spcBef>
                <a:spcPct val="0"/>
              </a:spcBef>
            </a:pPr>
            <a:r>
              <a:rPr lang="en-US" b="true" sz="1400">
                <a:solidFill>
                  <a:srgbClr val="242526"/>
                </a:solidFill>
                <a:latin typeface="Canva Sans Bold"/>
                <a:ea typeface="Canva Sans Bold"/>
                <a:cs typeface="Canva Sans Bold"/>
                <a:sym typeface="Canva Sans Bold"/>
              </a:rPr>
              <a:t>Phone</a:t>
            </a:r>
          </a:p>
        </p:txBody>
      </p:sp>
      <p:sp>
        <p:nvSpPr>
          <p:cNvPr name="TextBox 15" id="15"/>
          <p:cNvSpPr txBox="true"/>
          <p:nvPr/>
        </p:nvSpPr>
        <p:spPr>
          <a:xfrm rot="0">
            <a:off x="4487261" y="8647128"/>
            <a:ext cx="2316739" cy="240665"/>
          </a:xfrm>
          <a:prstGeom prst="rect">
            <a:avLst/>
          </a:prstGeom>
        </p:spPr>
        <p:txBody>
          <a:bodyPr anchor="t" rtlCol="false" tIns="0" lIns="0" bIns="0" rIns="0">
            <a:spAutoFit/>
          </a:bodyPr>
          <a:lstStyle/>
          <a:p>
            <a:pPr algn="l">
              <a:lnSpc>
                <a:spcPts val="1960"/>
              </a:lnSpc>
              <a:spcBef>
                <a:spcPct val="0"/>
              </a:spcBef>
            </a:pPr>
            <a:r>
              <a:rPr lang="en-US" sz="1400">
                <a:solidFill>
                  <a:srgbClr val="242526"/>
                </a:solidFill>
                <a:latin typeface="Canva Sans"/>
                <a:ea typeface="Canva Sans"/>
                <a:cs typeface="Canva Sans"/>
                <a:sym typeface="Canva Sans"/>
              </a:rPr>
              <a:t>www.cybsinnovations.com</a:t>
            </a:r>
          </a:p>
        </p:txBody>
      </p:sp>
      <p:sp>
        <p:nvSpPr>
          <p:cNvPr name="TextBox 16" id="16"/>
          <p:cNvSpPr txBox="true"/>
          <p:nvPr/>
        </p:nvSpPr>
        <p:spPr>
          <a:xfrm rot="0">
            <a:off x="4487261" y="8398713"/>
            <a:ext cx="1110582" cy="240665"/>
          </a:xfrm>
          <a:prstGeom prst="rect">
            <a:avLst/>
          </a:prstGeom>
        </p:spPr>
        <p:txBody>
          <a:bodyPr anchor="t" rtlCol="false" tIns="0" lIns="0" bIns="0" rIns="0">
            <a:spAutoFit/>
          </a:bodyPr>
          <a:lstStyle/>
          <a:p>
            <a:pPr algn="l">
              <a:lnSpc>
                <a:spcPts val="1960"/>
              </a:lnSpc>
              <a:spcBef>
                <a:spcPct val="0"/>
              </a:spcBef>
            </a:pPr>
            <a:r>
              <a:rPr lang="en-US" b="true" sz="1400">
                <a:solidFill>
                  <a:srgbClr val="242526"/>
                </a:solidFill>
                <a:latin typeface="Canva Sans Bold"/>
                <a:ea typeface="Canva Sans Bold"/>
                <a:cs typeface="Canva Sans Bold"/>
                <a:sym typeface="Canva Sans Bold"/>
              </a:rPr>
              <a:t>Website</a:t>
            </a:r>
          </a:p>
        </p:txBody>
      </p:sp>
      <p:sp>
        <p:nvSpPr>
          <p:cNvPr name="TextBox 17" id="17"/>
          <p:cNvSpPr txBox="true"/>
          <p:nvPr/>
        </p:nvSpPr>
        <p:spPr>
          <a:xfrm rot="0">
            <a:off x="4487261" y="9515335"/>
            <a:ext cx="2362150" cy="240665"/>
          </a:xfrm>
          <a:prstGeom prst="rect">
            <a:avLst/>
          </a:prstGeom>
        </p:spPr>
        <p:txBody>
          <a:bodyPr anchor="t" rtlCol="false" tIns="0" lIns="0" bIns="0" rIns="0">
            <a:spAutoFit/>
          </a:bodyPr>
          <a:lstStyle/>
          <a:p>
            <a:pPr algn="l">
              <a:lnSpc>
                <a:spcPts val="1960"/>
              </a:lnSpc>
              <a:spcBef>
                <a:spcPct val="0"/>
              </a:spcBef>
            </a:pPr>
            <a:r>
              <a:rPr lang="en-US" sz="1400">
                <a:solidFill>
                  <a:srgbClr val="242526"/>
                </a:solidFill>
                <a:latin typeface="Canva Sans"/>
                <a:ea typeface="Canva Sans"/>
                <a:cs typeface="Canva Sans"/>
                <a:sym typeface="Canva Sans"/>
              </a:rPr>
              <a:t>info@cybsinnovations.com</a:t>
            </a:r>
          </a:p>
        </p:txBody>
      </p:sp>
      <p:sp>
        <p:nvSpPr>
          <p:cNvPr name="TextBox 18" id="18"/>
          <p:cNvSpPr txBox="true"/>
          <p:nvPr/>
        </p:nvSpPr>
        <p:spPr>
          <a:xfrm rot="0">
            <a:off x="4487261" y="9266920"/>
            <a:ext cx="1110582" cy="240665"/>
          </a:xfrm>
          <a:prstGeom prst="rect">
            <a:avLst/>
          </a:prstGeom>
        </p:spPr>
        <p:txBody>
          <a:bodyPr anchor="t" rtlCol="false" tIns="0" lIns="0" bIns="0" rIns="0">
            <a:spAutoFit/>
          </a:bodyPr>
          <a:lstStyle/>
          <a:p>
            <a:pPr algn="l">
              <a:lnSpc>
                <a:spcPts val="1960"/>
              </a:lnSpc>
              <a:spcBef>
                <a:spcPct val="0"/>
              </a:spcBef>
            </a:pPr>
            <a:r>
              <a:rPr lang="en-US" b="true" sz="1400">
                <a:solidFill>
                  <a:srgbClr val="242526"/>
                </a:solidFill>
                <a:latin typeface="Canva Sans Bold"/>
                <a:ea typeface="Canva Sans Bold"/>
                <a:cs typeface="Canva Sans Bold"/>
                <a:sym typeface="Canva Sans Bold"/>
              </a:rPr>
              <a:t>Email</a:t>
            </a:r>
          </a:p>
        </p:txBody>
      </p:sp>
      <p:sp>
        <p:nvSpPr>
          <p:cNvPr name="TextBox 19" id="19"/>
          <p:cNvSpPr txBox="true"/>
          <p:nvPr/>
        </p:nvSpPr>
        <p:spPr>
          <a:xfrm rot="0">
            <a:off x="756000" y="9515335"/>
            <a:ext cx="3081110" cy="240665"/>
          </a:xfrm>
          <a:prstGeom prst="rect">
            <a:avLst/>
          </a:prstGeom>
        </p:spPr>
        <p:txBody>
          <a:bodyPr anchor="t" rtlCol="false" tIns="0" lIns="0" bIns="0" rIns="0">
            <a:spAutoFit/>
          </a:bodyPr>
          <a:lstStyle/>
          <a:p>
            <a:pPr algn="l">
              <a:lnSpc>
                <a:spcPts val="1960"/>
              </a:lnSpc>
              <a:spcBef>
                <a:spcPct val="0"/>
              </a:spcBef>
            </a:pPr>
            <a:r>
              <a:rPr lang="en-US" sz="1400">
                <a:solidFill>
                  <a:srgbClr val="242526"/>
                </a:solidFill>
                <a:latin typeface="Canva Sans"/>
                <a:ea typeface="Canva Sans"/>
                <a:cs typeface="Canva Sans"/>
                <a:sym typeface="Canva Sans"/>
              </a:rPr>
              <a:t>123 Anywhere St., Any City, ST 1234</a:t>
            </a:r>
          </a:p>
        </p:txBody>
      </p:sp>
      <p:sp>
        <p:nvSpPr>
          <p:cNvPr name="TextBox 20" id="20"/>
          <p:cNvSpPr txBox="true"/>
          <p:nvPr/>
        </p:nvSpPr>
        <p:spPr>
          <a:xfrm rot="0">
            <a:off x="756000" y="9266920"/>
            <a:ext cx="1110582" cy="240665"/>
          </a:xfrm>
          <a:prstGeom prst="rect">
            <a:avLst/>
          </a:prstGeom>
        </p:spPr>
        <p:txBody>
          <a:bodyPr anchor="t" rtlCol="false" tIns="0" lIns="0" bIns="0" rIns="0">
            <a:spAutoFit/>
          </a:bodyPr>
          <a:lstStyle/>
          <a:p>
            <a:pPr algn="l">
              <a:lnSpc>
                <a:spcPts val="1960"/>
              </a:lnSpc>
              <a:spcBef>
                <a:spcPct val="0"/>
              </a:spcBef>
            </a:pPr>
            <a:r>
              <a:rPr lang="en-US" b="true" sz="1400">
                <a:solidFill>
                  <a:srgbClr val="242526"/>
                </a:solidFill>
                <a:latin typeface="Canva Sans Bold"/>
                <a:ea typeface="Canva Sans Bold"/>
                <a:cs typeface="Canva Sans Bold"/>
                <a:sym typeface="Canva Sans Bold"/>
              </a:rPr>
              <a:t>Address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DAGenUg8XFc</dc:identifier>
  <dcterms:modified xsi:type="dcterms:W3CDTF">2011-08-01T06:04:30Z</dcterms:modified>
  <cp:revision>1</cp:revision>
  <dc:title>Black Green Modern Editorial Clean Eco Friendly Sponsorship Proposal</dc:title>
</cp:coreProperties>
</file>