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7556500" cy="10693400"/>
  <p:notesSz cx="6858000" cy="9144000"/>
  <p:embeddedFontLst>
    <p:embeddedFont>
      <p:font typeface="Montserrat Classic Bold" charset="1" panose="00000800000000000000"/>
      <p:regular r:id="rId14"/>
    </p:embeddedFont>
    <p:embeddedFont>
      <p:font typeface="Montserrat Classic" charset="1" panose="00000500000000000000"/>
      <p:regular r:id="rId15"/>
    </p:embeddedFont>
    <p:embeddedFont>
      <p:font typeface="Montserrat Semi-Bold" charset="1" panose="00000700000000000000"/>
      <p:regular r:id="rId16"/>
    </p:embeddedFont>
    <p:embeddedFont>
      <p:font typeface="Montserrat Semi-Bold Bold" charset="1" panose="000008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8.jpeg" Type="http://schemas.openxmlformats.org/officeDocument/2006/relationships/image"/><Relationship Id="rId7" Target="../media/image4.pn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4.pn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B4444"/>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405934" y="-456479"/>
            <a:ext cx="6542362" cy="5665319"/>
            <a:chOff x="0" y="0"/>
            <a:chExt cx="7029450" cy="6087110"/>
          </a:xfrm>
        </p:grpSpPr>
        <p:sp>
          <p:nvSpPr>
            <p:cNvPr name="Freeform 3" id="3"/>
            <p:cNvSpPr/>
            <p:nvPr/>
          </p:nvSpPr>
          <p:spPr>
            <a:xfrm flipH="false" flipV="false" rot="0">
              <a:off x="0" y="0"/>
              <a:ext cx="7029450" cy="6088380"/>
            </a:xfrm>
            <a:custGeom>
              <a:avLst/>
              <a:gdLst/>
              <a:ahLst/>
              <a:cxnLst/>
              <a:rect r="r" b="b" t="t" l="l"/>
              <a:pathLst>
                <a:path h="6088380" w="7029450">
                  <a:moveTo>
                    <a:pt x="5271770" y="0"/>
                  </a:moveTo>
                  <a:lnTo>
                    <a:pt x="1757680" y="0"/>
                  </a:lnTo>
                  <a:lnTo>
                    <a:pt x="0" y="3044190"/>
                  </a:lnTo>
                  <a:lnTo>
                    <a:pt x="0" y="4330700"/>
                  </a:lnTo>
                  <a:cubicBezTo>
                    <a:pt x="0" y="5300980"/>
                    <a:pt x="787400" y="6088380"/>
                    <a:pt x="1757680" y="6088380"/>
                  </a:cubicBezTo>
                  <a:lnTo>
                    <a:pt x="1757680" y="6088380"/>
                  </a:lnTo>
                  <a:lnTo>
                    <a:pt x="5271770" y="6088380"/>
                  </a:lnTo>
                  <a:lnTo>
                    <a:pt x="7029450" y="3044190"/>
                  </a:lnTo>
                  <a:lnTo>
                    <a:pt x="7029450" y="1757680"/>
                  </a:lnTo>
                  <a:cubicBezTo>
                    <a:pt x="7029450" y="787400"/>
                    <a:pt x="6242050" y="0"/>
                    <a:pt x="5271770" y="0"/>
                  </a:cubicBezTo>
                  <a:lnTo>
                    <a:pt x="5271770" y="0"/>
                  </a:lnTo>
                  <a:close/>
                </a:path>
              </a:pathLst>
            </a:custGeom>
            <a:blipFill>
              <a:blip r:embed="rId2"/>
              <a:stretch>
                <a:fillRect l="-26988" t="0" r="-26988" b="0"/>
              </a:stretch>
            </a:blipFill>
          </p:spPr>
        </p:sp>
      </p:grpSp>
      <p:sp>
        <p:nvSpPr>
          <p:cNvPr name="Freeform 4" id="4">
            <a:extLst>
              <a:ext uri="{C183D7F6-B498-43B3-948B-1728B52AA6E4}">
                <adec:decorative xmlns:adec="http://schemas.microsoft.com/office/drawing/2017/decorative" val="1"/>
              </a:ext>
            </a:extLst>
          </p:cNvPr>
          <p:cNvSpPr/>
          <p:nvPr/>
        </p:nvSpPr>
        <p:spPr>
          <a:xfrm flipH="false" flipV="false" rot="0">
            <a:off x="5792399" y="7675519"/>
            <a:ext cx="4217214" cy="3646291"/>
          </a:xfrm>
          <a:custGeom>
            <a:avLst/>
            <a:gdLst/>
            <a:ahLst/>
            <a:cxnLst/>
            <a:rect r="r" b="b" t="t" l="l"/>
            <a:pathLst>
              <a:path h="3646291" w="4217214">
                <a:moveTo>
                  <a:pt x="0" y="0"/>
                </a:moveTo>
                <a:lnTo>
                  <a:pt x="4217214" y="0"/>
                </a:lnTo>
                <a:lnTo>
                  <a:pt x="4217214" y="3646291"/>
                </a:lnTo>
                <a:lnTo>
                  <a:pt x="0" y="36462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3288324" y="4120397"/>
            <a:ext cx="3024000" cy="548443"/>
            <a:chOff x="0" y="0"/>
            <a:chExt cx="4032000" cy="731258"/>
          </a:xfrm>
        </p:grpSpPr>
        <p:sp>
          <p:nvSpPr>
            <p:cNvPr name="AutoShape 6" id="6"/>
            <p:cNvSpPr/>
            <p:nvPr/>
          </p:nvSpPr>
          <p:spPr>
            <a:xfrm rot="0">
              <a:off x="0" y="0"/>
              <a:ext cx="4032000" cy="731258"/>
            </a:xfrm>
            <a:prstGeom prst="rect">
              <a:avLst/>
            </a:prstGeom>
            <a:solidFill>
              <a:srgbClr val="5CAFC0"/>
            </a:solidFill>
          </p:spPr>
        </p:sp>
        <p:sp>
          <p:nvSpPr>
            <p:cNvPr name="TextBox 7" id="7"/>
            <p:cNvSpPr txBox="true"/>
            <p:nvPr/>
          </p:nvSpPr>
          <p:spPr>
            <a:xfrm rot="0">
              <a:off x="252352" y="195661"/>
              <a:ext cx="3527296" cy="311362"/>
            </a:xfrm>
            <a:prstGeom prst="rect">
              <a:avLst/>
            </a:prstGeom>
          </p:spPr>
          <p:txBody>
            <a:bodyPr anchor="t" rtlCol="false" tIns="0" lIns="0" bIns="0" rIns="0">
              <a:spAutoFit/>
            </a:bodyPr>
            <a:lstStyle/>
            <a:p>
              <a:pPr algn="ctr" marL="0" indent="0" lvl="0">
                <a:lnSpc>
                  <a:spcPts val="1960"/>
                </a:lnSpc>
              </a:pPr>
              <a:r>
                <a:rPr lang="en-US" b="true" sz="1400" spc="168">
                  <a:solidFill>
                    <a:srgbClr val="FFFFFF"/>
                  </a:solidFill>
                  <a:latin typeface="Montserrat Classic Bold"/>
                  <a:ea typeface="Montserrat Classic Bold"/>
                  <a:cs typeface="Montserrat Classic Bold"/>
                  <a:sym typeface="Montserrat Classic Bold"/>
                </a:rPr>
                <a:t>2025</a:t>
              </a:r>
            </a:p>
          </p:txBody>
        </p:sp>
      </p:grpSp>
      <p:sp>
        <p:nvSpPr>
          <p:cNvPr name="Freeform 8" id="8"/>
          <p:cNvSpPr/>
          <p:nvPr/>
        </p:nvSpPr>
        <p:spPr>
          <a:xfrm flipH="false" flipV="false" rot="0">
            <a:off x="5450005" y="756000"/>
            <a:ext cx="1796637" cy="546550"/>
          </a:xfrm>
          <a:custGeom>
            <a:avLst/>
            <a:gdLst/>
            <a:ahLst/>
            <a:cxnLst/>
            <a:rect r="r" b="b" t="t" l="l"/>
            <a:pathLst>
              <a:path h="546550" w="1796637">
                <a:moveTo>
                  <a:pt x="0" y="0"/>
                </a:moveTo>
                <a:lnTo>
                  <a:pt x="1796638" y="0"/>
                </a:lnTo>
                <a:lnTo>
                  <a:pt x="1796638" y="546550"/>
                </a:lnTo>
                <a:lnTo>
                  <a:pt x="0" y="546550"/>
                </a:lnTo>
                <a:lnTo>
                  <a:pt x="0" y="0"/>
                </a:lnTo>
                <a:close/>
              </a:path>
            </a:pathLst>
          </a:custGeom>
          <a:blipFill>
            <a:blip r:embed="rId5"/>
            <a:stretch>
              <a:fillRect l="0" t="0" r="0" b="0"/>
            </a:stretch>
          </a:blipFill>
        </p:spPr>
      </p:sp>
      <p:grpSp>
        <p:nvGrpSpPr>
          <p:cNvPr name="Group 9" id="9"/>
          <p:cNvGrpSpPr/>
          <p:nvPr/>
        </p:nvGrpSpPr>
        <p:grpSpPr>
          <a:xfrm rot="0">
            <a:off x="756000" y="5778000"/>
            <a:ext cx="5556324" cy="2870495"/>
            <a:chOff x="0" y="0"/>
            <a:chExt cx="7408432" cy="3827327"/>
          </a:xfrm>
        </p:grpSpPr>
        <p:sp>
          <p:nvSpPr>
            <p:cNvPr name="TextBox 10" id="10"/>
            <p:cNvSpPr txBox="true"/>
            <p:nvPr/>
          </p:nvSpPr>
          <p:spPr>
            <a:xfrm rot="0">
              <a:off x="0" y="104775"/>
              <a:ext cx="7408432" cy="3146425"/>
            </a:xfrm>
            <a:prstGeom prst="rect">
              <a:avLst/>
            </a:prstGeom>
          </p:spPr>
          <p:txBody>
            <a:bodyPr anchor="t" rtlCol="false" tIns="0" lIns="0" bIns="0" rIns="0">
              <a:spAutoFit/>
            </a:bodyPr>
            <a:lstStyle/>
            <a:p>
              <a:pPr algn="l">
                <a:lnSpc>
                  <a:spcPts val="6000"/>
                </a:lnSpc>
              </a:pPr>
              <a:r>
                <a:rPr lang="en-US" b="true" sz="6000" spc="60">
                  <a:solidFill>
                    <a:srgbClr val="FFFFFF"/>
                  </a:solidFill>
                  <a:latin typeface="Montserrat Classic Bold"/>
                  <a:ea typeface="Montserrat Classic Bold"/>
                  <a:cs typeface="Montserrat Classic Bold"/>
                  <a:sym typeface="Montserrat Classic Bold"/>
                </a:rPr>
                <a:t>SAAS</a:t>
              </a:r>
            </a:p>
            <a:p>
              <a:pPr algn="l">
                <a:lnSpc>
                  <a:spcPts val="6000"/>
                </a:lnSpc>
              </a:pPr>
              <a:r>
                <a:rPr lang="en-US" b="true" sz="6000" spc="60">
                  <a:solidFill>
                    <a:srgbClr val="FFFFFF"/>
                  </a:solidFill>
                  <a:latin typeface="Montserrat Classic Bold"/>
                  <a:ea typeface="Montserrat Classic Bold"/>
                  <a:cs typeface="Montserrat Classic Bold"/>
                  <a:sym typeface="Montserrat Classic Bold"/>
                </a:rPr>
                <a:t>APPLICATION</a:t>
              </a:r>
            </a:p>
            <a:p>
              <a:pPr algn="l" marL="0" indent="0" lvl="0">
                <a:lnSpc>
                  <a:spcPts val="6000"/>
                </a:lnSpc>
              </a:pPr>
              <a:r>
                <a:rPr lang="en-US" b="true" sz="6000" spc="60">
                  <a:solidFill>
                    <a:srgbClr val="FFFFFF"/>
                  </a:solidFill>
                  <a:latin typeface="Montserrat Classic Bold"/>
                  <a:ea typeface="Montserrat Classic Bold"/>
                  <a:cs typeface="Montserrat Classic Bold"/>
                  <a:sym typeface="Montserrat Classic Bold"/>
                </a:rPr>
                <a:t>SERVICES</a:t>
              </a:r>
            </a:p>
          </p:txBody>
        </p:sp>
        <p:sp>
          <p:nvSpPr>
            <p:cNvPr name="TextBox 11" id="11"/>
            <p:cNvSpPr txBox="true"/>
            <p:nvPr/>
          </p:nvSpPr>
          <p:spPr>
            <a:xfrm rot="0">
              <a:off x="0" y="3462625"/>
              <a:ext cx="7408432" cy="364702"/>
            </a:xfrm>
            <a:prstGeom prst="rect">
              <a:avLst/>
            </a:prstGeom>
          </p:spPr>
          <p:txBody>
            <a:bodyPr anchor="t" rtlCol="false" tIns="0" lIns="0" bIns="0" rIns="0">
              <a:spAutoFit/>
            </a:bodyPr>
            <a:lstStyle/>
            <a:p>
              <a:pPr algn="l" marL="0" indent="0" lvl="0">
                <a:lnSpc>
                  <a:spcPts val="2379"/>
                </a:lnSpc>
              </a:pPr>
            </a:p>
          </p:txBody>
        </p:sp>
      </p:grpSp>
      <p:grpSp>
        <p:nvGrpSpPr>
          <p:cNvPr name="Group 12" id="12"/>
          <p:cNvGrpSpPr/>
          <p:nvPr/>
        </p:nvGrpSpPr>
        <p:grpSpPr>
          <a:xfrm rot="0">
            <a:off x="756000" y="9448710"/>
            <a:ext cx="2218494" cy="487290"/>
            <a:chOff x="0" y="0"/>
            <a:chExt cx="2957993" cy="649720"/>
          </a:xfrm>
        </p:grpSpPr>
        <p:sp>
          <p:nvSpPr>
            <p:cNvPr name="TextBox 13" id="13"/>
            <p:cNvSpPr txBox="true"/>
            <p:nvPr/>
          </p:nvSpPr>
          <p:spPr>
            <a:xfrm rot="0">
              <a:off x="0" y="338358"/>
              <a:ext cx="2957993" cy="311362"/>
            </a:xfrm>
            <a:prstGeom prst="rect">
              <a:avLst/>
            </a:prstGeom>
          </p:spPr>
          <p:txBody>
            <a:bodyPr anchor="t" rtlCol="false" tIns="0" lIns="0" bIns="0" rIns="0">
              <a:spAutoFit/>
            </a:bodyPr>
            <a:lstStyle/>
            <a:p>
              <a:pPr algn="l" marL="0" indent="0" lvl="0">
                <a:lnSpc>
                  <a:spcPts val="1960"/>
                </a:lnSpc>
                <a:spcBef>
                  <a:spcPct val="0"/>
                </a:spcBef>
              </a:pPr>
              <a:r>
                <a:rPr lang="en-US" sz="1400">
                  <a:solidFill>
                    <a:srgbClr val="FFFFFF"/>
                  </a:solidFill>
                  <a:latin typeface="Montserrat Classic"/>
                  <a:ea typeface="Montserrat Classic"/>
                  <a:cs typeface="Montserrat Classic"/>
                  <a:sym typeface="Montserrat Classic"/>
                </a:rPr>
                <a:t>CYBS INNOVATIONS</a:t>
              </a:r>
            </a:p>
          </p:txBody>
        </p:sp>
        <p:sp>
          <p:nvSpPr>
            <p:cNvPr name="TextBox 14" id="14"/>
            <p:cNvSpPr txBox="true"/>
            <p:nvPr/>
          </p:nvSpPr>
          <p:spPr>
            <a:xfrm rot="0">
              <a:off x="0" y="-57150"/>
              <a:ext cx="2957993" cy="330623"/>
            </a:xfrm>
            <a:prstGeom prst="rect">
              <a:avLst/>
            </a:prstGeom>
          </p:spPr>
          <p:txBody>
            <a:bodyPr anchor="t" rtlCol="false" tIns="0" lIns="0" bIns="0" rIns="0">
              <a:spAutoFit/>
            </a:bodyPr>
            <a:lstStyle/>
            <a:p>
              <a:pPr algn="l" marL="0" indent="0" lvl="0">
                <a:lnSpc>
                  <a:spcPts val="2240"/>
                </a:lnSpc>
              </a:pPr>
              <a:r>
                <a:rPr lang="en-US" sz="1400" spc="112">
                  <a:solidFill>
                    <a:srgbClr val="5CAFC0"/>
                  </a:solidFill>
                  <a:latin typeface="Montserrat Semi-Bold"/>
                  <a:ea typeface="Montserrat Semi-Bold"/>
                  <a:cs typeface="Montserrat Semi-Bold"/>
                  <a:sym typeface="Montserrat Semi-Bold"/>
                </a:rPr>
                <a:t>CREATED</a:t>
              </a:r>
              <a:r>
                <a:rPr lang="en-US" sz="1400" spc="112" u="none">
                  <a:solidFill>
                    <a:srgbClr val="5CAFC0"/>
                  </a:solidFill>
                  <a:latin typeface="Montserrat Semi-Bold"/>
                  <a:ea typeface="Montserrat Semi-Bold"/>
                  <a:cs typeface="Montserrat Semi-Bold"/>
                  <a:sym typeface="Montserrat Semi-Bold"/>
                </a:rPr>
                <a:t> BY:</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B4444"/>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456210" y="-3552659"/>
            <a:ext cx="6548684" cy="5665319"/>
          </a:xfrm>
          <a:custGeom>
            <a:avLst/>
            <a:gdLst/>
            <a:ahLst/>
            <a:cxnLst/>
            <a:rect r="r" b="b" t="t" l="l"/>
            <a:pathLst>
              <a:path h="5665319" w="6548684">
                <a:moveTo>
                  <a:pt x="0" y="0"/>
                </a:moveTo>
                <a:lnTo>
                  <a:pt x="6548684" y="0"/>
                </a:lnTo>
                <a:lnTo>
                  <a:pt x="6548684" y="5665318"/>
                </a:lnTo>
                <a:lnTo>
                  <a:pt x="0" y="56653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aphicFrame>
        <p:nvGraphicFramePr>
          <p:cNvPr name="Table 3" id="3"/>
          <p:cNvGraphicFramePr>
            <a:graphicFrameLocks noGrp="true"/>
          </p:cNvGraphicFramePr>
          <p:nvPr/>
        </p:nvGraphicFramePr>
        <p:xfrm>
          <a:off x="641700" y="4535732"/>
          <a:ext cx="4659825" cy="4437450"/>
        </p:xfrm>
        <a:graphic>
          <a:graphicData uri="http://schemas.openxmlformats.org/drawingml/2006/table">
            <a:tbl>
              <a:tblPr/>
              <a:tblGrid>
                <a:gridCol w="3864375"/>
                <a:gridCol w="795451"/>
              </a:tblGrid>
              <a:tr h="676688">
                <a:tc>
                  <a:txBody>
                    <a:bodyPr anchor="t" rtlCol="false"/>
                    <a:lstStyle/>
                    <a:p>
                      <a:pPr algn="l">
                        <a:lnSpc>
                          <a:spcPts val="2239"/>
                        </a:lnSpc>
                        <a:defRPr/>
                      </a:pPr>
                      <a:r>
                        <a:rPr lang="en-US" sz="1599">
                          <a:solidFill>
                            <a:srgbClr val="FFFFFF"/>
                          </a:solidFill>
                          <a:latin typeface="Montserrat Classic"/>
                          <a:ea typeface="Montserrat Classic"/>
                          <a:cs typeface="Montserrat Classic"/>
                          <a:sym typeface="Montserrat Classic"/>
                        </a:rPr>
                        <a:t>Introdusction</a:t>
                      </a:r>
                      <a:endParaRPr lang="en-US" sz="1100"/>
                    </a:p>
                  </a:txBody>
                  <a:tcPr marL="114300" marR="114300" marT="114300" marB="114300" anchor="ctr">
                    <a:lnL cmpd="sng" algn="ctr" cap="flat" w="0">
                      <a:solidFill>
                        <a:srgbClr val="1B4444"/>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c>
                  <a:txBody>
                    <a:bodyPr anchor="t" rtlCol="false"/>
                    <a:lstStyle/>
                    <a:p>
                      <a:pPr algn="ctr">
                        <a:lnSpc>
                          <a:spcPts val="2099"/>
                        </a:lnSpc>
                        <a:defRPr/>
                      </a:pPr>
                      <a:r>
                        <a:rPr lang="en-US" sz="1499" b="true">
                          <a:solidFill>
                            <a:srgbClr val="1B4444"/>
                          </a:solidFill>
                          <a:latin typeface="Montserrat Classic Bold"/>
                          <a:ea typeface="Montserrat Classic Bold"/>
                          <a:cs typeface="Montserrat Classic Bold"/>
                          <a:sym typeface="Montserrat Classic Bold"/>
                        </a:rPr>
                        <a:t>3</a:t>
                      </a:r>
                      <a:endParaRPr lang="en-US" sz="1100"/>
                    </a:p>
                  </a:txBody>
                  <a:tcPr marL="114300" marR="114300" marT="114300" marB="114300" anchor="ctr">
                    <a:lnL cmpd="sng" algn="ctr" cap="flat" w="0">
                      <a:solidFill>
                        <a:srgbClr val="1B4444"/>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solidFill>
                      <a:srgbClr val="5CAFC0"/>
                    </a:solidFill>
                  </a:tcPr>
                </a:tc>
              </a:tr>
              <a:tr h="865349">
                <a:tc>
                  <a:txBody>
                    <a:bodyPr anchor="t" rtlCol="false"/>
                    <a:lstStyle/>
                    <a:p>
                      <a:pPr algn="l">
                        <a:lnSpc>
                          <a:spcPts val="2239"/>
                        </a:lnSpc>
                        <a:defRPr/>
                      </a:pPr>
                      <a:r>
                        <a:rPr lang="en-US" sz="1599">
                          <a:solidFill>
                            <a:srgbClr val="FFFFFF"/>
                          </a:solidFill>
                          <a:latin typeface="Montserrat Classic"/>
                          <a:ea typeface="Montserrat Classic"/>
                          <a:cs typeface="Montserrat Classic"/>
                          <a:sym typeface="Montserrat Classic"/>
                        </a:rPr>
                        <a:t>Why Choose Cybs Innovations for SaaS Development?</a:t>
                      </a:r>
                      <a:endParaRPr lang="en-US" sz="1100"/>
                    </a:p>
                  </a:txBody>
                  <a:tcPr marL="114300" marR="114300" marT="114300" marB="114300" anchor="ctr">
                    <a:lnL cmpd="sng" algn="ctr" cap="flat" w="0">
                      <a:solidFill>
                        <a:srgbClr val="1B4444"/>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c>
                  <a:txBody>
                    <a:bodyPr anchor="t" rtlCol="false"/>
                    <a:lstStyle/>
                    <a:p>
                      <a:pPr algn="ctr">
                        <a:lnSpc>
                          <a:spcPts val="2099"/>
                        </a:lnSpc>
                        <a:defRPr/>
                      </a:pPr>
                      <a:r>
                        <a:rPr lang="en-US" sz="1499" b="true">
                          <a:solidFill>
                            <a:srgbClr val="1B4444"/>
                          </a:solidFill>
                          <a:latin typeface="Montserrat Classic Bold"/>
                          <a:ea typeface="Montserrat Classic Bold"/>
                          <a:cs typeface="Montserrat Classic Bold"/>
                          <a:sym typeface="Montserrat Classic Bold"/>
                        </a:rPr>
                        <a:t>4</a:t>
                      </a:r>
                      <a:endParaRPr lang="en-US" sz="1100"/>
                    </a:p>
                  </a:txBody>
                  <a:tcPr marL="114300" marR="114300" marT="114300" marB="114300" anchor="ctr">
                    <a:lnL cmpd="sng" algn="ctr" cap="flat" w="0">
                      <a:solidFill>
                        <a:srgbClr val="1B4444"/>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solidFill>
                      <a:srgbClr val="5CAFC0"/>
                    </a:solidFill>
                  </a:tcPr>
                </a:tc>
              </a:tr>
              <a:tr h="676688">
                <a:tc>
                  <a:txBody>
                    <a:bodyPr anchor="t" rtlCol="false"/>
                    <a:lstStyle/>
                    <a:p>
                      <a:pPr algn="l">
                        <a:lnSpc>
                          <a:spcPts val="2239"/>
                        </a:lnSpc>
                        <a:defRPr/>
                      </a:pPr>
                      <a:r>
                        <a:rPr lang="en-US" sz="1599">
                          <a:solidFill>
                            <a:srgbClr val="FFFFFF"/>
                          </a:solidFill>
                          <a:latin typeface="Montserrat Classic"/>
                          <a:ea typeface="Montserrat Classic"/>
                          <a:cs typeface="Montserrat Classic"/>
                          <a:sym typeface="Montserrat Classic"/>
                        </a:rPr>
                        <a:t>Our SaaS Development Process</a:t>
                      </a:r>
                      <a:endParaRPr lang="en-US" sz="1100"/>
                    </a:p>
                  </a:txBody>
                  <a:tcPr marL="114300" marR="114300" marT="114300" marB="114300" anchor="ctr">
                    <a:lnL cmpd="sng" algn="ctr" cap="flat" w="0">
                      <a:solidFill>
                        <a:srgbClr val="1B4444"/>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c>
                  <a:txBody>
                    <a:bodyPr anchor="t" rtlCol="false"/>
                    <a:lstStyle/>
                    <a:p>
                      <a:pPr algn="ctr">
                        <a:lnSpc>
                          <a:spcPts val="2099"/>
                        </a:lnSpc>
                        <a:defRPr/>
                      </a:pPr>
                      <a:r>
                        <a:rPr lang="en-US" sz="1499" b="true">
                          <a:solidFill>
                            <a:srgbClr val="1B4444"/>
                          </a:solidFill>
                          <a:latin typeface="Montserrat Classic Bold"/>
                          <a:ea typeface="Montserrat Classic Bold"/>
                          <a:cs typeface="Montserrat Classic Bold"/>
                          <a:sym typeface="Montserrat Classic Bold"/>
                        </a:rPr>
                        <a:t>5</a:t>
                      </a:r>
                      <a:endParaRPr lang="en-US" sz="1100"/>
                    </a:p>
                  </a:txBody>
                  <a:tcPr marL="114300" marR="114300" marT="114300" marB="114300" anchor="ctr">
                    <a:lnL cmpd="sng" algn="ctr" cap="flat" w="0">
                      <a:solidFill>
                        <a:srgbClr val="1B4444"/>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solidFill>
                      <a:srgbClr val="5CAFC0"/>
                    </a:solidFill>
                  </a:tcPr>
                </a:tc>
              </a:tr>
              <a:tr h="676688">
                <a:tc>
                  <a:txBody>
                    <a:bodyPr anchor="t" rtlCol="false"/>
                    <a:lstStyle/>
                    <a:p>
                      <a:pPr algn="l">
                        <a:lnSpc>
                          <a:spcPts val="2239"/>
                        </a:lnSpc>
                        <a:defRPr/>
                      </a:pPr>
                      <a:r>
                        <a:rPr lang="en-US" sz="1599">
                          <a:solidFill>
                            <a:srgbClr val="FFFFFF"/>
                          </a:solidFill>
                          <a:latin typeface="Montserrat Classic"/>
                          <a:ea typeface="Montserrat Classic"/>
                          <a:cs typeface="Montserrat Classic"/>
                          <a:sym typeface="Montserrat Classic"/>
                        </a:rPr>
                        <a:t>Industries We Serve</a:t>
                      </a:r>
                      <a:endParaRPr lang="en-US" sz="1100"/>
                    </a:p>
                  </a:txBody>
                  <a:tcPr marL="114300" marR="114300" marT="114300" marB="114300" anchor="ctr">
                    <a:lnL cmpd="sng" algn="ctr" cap="flat" w="0">
                      <a:solidFill>
                        <a:srgbClr val="1B4444"/>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c>
                  <a:txBody>
                    <a:bodyPr anchor="t" rtlCol="false"/>
                    <a:lstStyle/>
                    <a:p>
                      <a:pPr algn="ctr">
                        <a:lnSpc>
                          <a:spcPts val="2099"/>
                        </a:lnSpc>
                        <a:defRPr/>
                      </a:pPr>
                      <a:r>
                        <a:rPr lang="en-US" sz="1499" b="true">
                          <a:solidFill>
                            <a:srgbClr val="1B4444"/>
                          </a:solidFill>
                          <a:latin typeface="Montserrat Classic Bold"/>
                          <a:ea typeface="Montserrat Classic Bold"/>
                          <a:cs typeface="Montserrat Classic Bold"/>
                          <a:sym typeface="Montserrat Classic Bold"/>
                        </a:rPr>
                        <a:t>6</a:t>
                      </a:r>
                      <a:endParaRPr lang="en-US" sz="1100"/>
                    </a:p>
                  </a:txBody>
                  <a:tcPr marL="114300" marR="114300" marT="114300" marB="114300" anchor="ctr">
                    <a:lnL cmpd="sng" algn="ctr" cap="flat" w="0">
                      <a:solidFill>
                        <a:srgbClr val="1B4444"/>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solidFill>
                      <a:srgbClr val="5CAFC0"/>
                    </a:solidFill>
                  </a:tcPr>
                </a:tc>
              </a:tr>
              <a:tr h="865349">
                <a:tc>
                  <a:txBody>
                    <a:bodyPr anchor="t" rtlCol="false"/>
                    <a:lstStyle/>
                    <a:p>
                      <a:pPr algn="l">
                        <a:lnSpc>
                          <a:spcPts val="2239"/>
                        </a:lnSpc>
                        <a:defRPr/>
                      </a:pPr>
                      <a:r>
                        <a:rPr lang="en-US" sz="1599">
                          <a:solidFill>
                            <a:srgbClr val="FFFFFF"/>
                          </a:solidFill>
                          <a:latin typeface="Montserrat Classic"/>
                          <a:ea typeface="Montserrat Classic"/>
                          <a:cs typeface="Montserrat Classic"/>
                          <a:sym typeface="Montserrat Classic"/>
                        </a:rPr>
                        <a:t>Types of SaaS Applications We Build</a:t>
                      </a:r>
                      <a:endParaRPr lang="en-US" sz="1100"/>
                    </a:p>
                  </a:txBody>
                  <a:tcPr marL="114300" marR="114300" marT="114300" marB="114300" anchor="ctr">
                    <a:lnL cmpd="sng" algn="ctr" cap="flat" w="0">
                      <a:solidFill>
                        <a:srgbClr val="1B4444"/>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c>
                  <a:txBody>
                    <a:bodyPr anchor="t" rtlCol="false"/>
                    <a:lstStyle/>
                    <a:p>
                      <a:pPr algn="ctr">
                        <a:lnSpc>
                          <a:spcPts val="2099"/>
                        </a:lnSpc>
                        <a:defRPr/>
                      </a:pPr>
                      <a:r>
                        <a:rPr lang="en-US" sz="1499" b="true">
                          <a:solidFill>
                            <a:srgbClr val="1B4444"/>
                          </a:solidFill>
                          <a:latin typeface="Montserrat Classic Bold"/>
                          <a:ea typeface="Montserrat Classic Bold"/>
                          <a:cs typeface="Montserrat Classic Bold"/>
                          <a:sym typeface="Montserrat Classic Bold"/>
                        </a:rPr>
                        <a:t>7</a:t>
                      </a:r>
                      <a:endParaRPr lang="en-US" sz="1100"/>
                    </a:p>
                  </a:txBody>
                  <a:tcPr marL="114300" marR="114300" marT="114300" marB="114300" anchor="ctr">
                    <a:lnL cmpd="sng" algn="ctr" cap="flat" w="0">
                      <a:solidFill>
                        <a:srgbClr val="1B4444"/>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solidFill>
                      <a:srgbClr val="5CAFC0"/>
                    </a:solidFill>
                  </a:tcPr>
                </a:tc>
              </a:tr>
              <a:tr h="676688">
                <a:tc>
                  <a:txBody>
                    <a:bodyPr anchor="t" rtlCol="false"/>
                    <a:lstStyle/>
                    <a:p>
                      <a:pPr algn="l">
                        <a:lnSpc>
                          <a:spcPts val="2239"/>
                        </a:lnSpc>
                        <a:defRPr/>
                      </a:pPr>
                      <a:r>
                        <a:rPr lang="en-US" sz="1599">
                          <a:solidFill>
                            <a:srgbClr val="FFFFFF"/>
                          </a:solidFill>
                          <a:latin typeface="Montserrat Classic"/>
                          <a:ea typeface="Montserrat Classic"/>
                          <a:cs typeface="Montserrat Classic"/>
                          <a:sym typeface="Montserrat Classic"/>
                        </a:rPr>
                        <a:t>Contact Us</a:t>
                      </a:r>
                      <a:endParaRPr lang="en-US" sz="1100"/>
                    </a:p>
                  </a:txBody>
                  <a:tcPr marL="114300" marR="114300" marT="114300" marB="114300" anchor="ctr">
                    <a:lnL cmpd="sng" algn="ctr" cap="flat" w="0">
                      <a:solidFill>
                        <a:srgbClr val="1B4444"/>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c>
                  <a:txBody>
                    <a:bodyPr anchor="t" rtlCol="false"/>
                    <a:lstStyle/>
                    <a:p>
                      <a:pPr algn="ctr">
                        <a:lnSpc>
                          <a:spcPts val="2099"/>
                        </a:lnSpc>
                        <a:defRPr/>
                      </a:pPr>
                      <a:r>
                        <a:rPr lang="en-US" sz="1499" b="true">
                          <a:solidFill>
                            <a:srgbClr val="1B4444"/>
                          </a:solidFill>
                          <a:latin typeface="Montserrat Classic Bold"/>
                          <a:ea typeface="Montserrat Classic Bold"/>
                          <a:cs typeface="Montserrat Classic Bold"/>
                          <a:sym typeface="Montserrat Classic Bold"/>
                        </a:rPr>
                        <a:t>8</a:t>
                      </a:r>
                      <a:endParaRPr lang="en-US" sz="1100"/>
                    </a:p>
                  </a:txBody>
                  <a:tcPr marL="114300" marR="114300" marT="114300" marB="114300" anchor="ctr">
                    <a:lnL cmpd="sng" algn="ctr" cap="flat" w="0">
                      <a:solidFill>
                        <a:srgbClr val="1B4444"/>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solidFill>
                      <a:srgbClr val="5CAFC0"/>
                    </a:solidFill>
                  </a:tcPr>
                </a:tc>
              </a:tr>
            </a:tbl>
          </a:graphicData>
        </a:graphic>
      </p:graphicFrame>
      <p:sp>
        <p:nvSpPr>
          <p:cNvPr name="TextBox 4" id="4"/>
          <p:cNvSpPr txBox="true"/>
          <p:nvPr/>
        </p:nvSpPr>
        <p:spPr>
          <a:xfrm rot="0">
            <a:off x="756000" y="2846827"/>
            <a:ext cx="4124264" cy="948055"/>
          </a:xfrm>
          <a:prstGeom prst="rect">
            <a:avLst/>
          </a:prstGeom>
        </p:spPr>
        <p:txBody>
          <a:bodyPr anchor="t" rtlCol="false" tIns="0" lIns="0" bIns="0" rIns="0">
            <a:spAutoFit/>
          </a:bodyPr>
          <a:lstStyle/>
          <a:p>
            <a:pPr algn="l" marL="0" indent="0" lvl="0">
              <a:lnSpc>
                <a:spcPts val="3739"/>
              </a:lnSpc>
              <a:spcBef>
                <a:spcPct val="0"/>
              </a:spcBef>
            </a:pPr>
            <a:r>
              <a:rPr lang="en-US" b="true" sz="3399" spc="101" u="none">
                <a:solidFill>
                  <a:srgbClr val="FFFFFF"/>
                </a:solidFill>
                <a:latin typeface="Montserrat Classic Bold"/>
                <a:ea typeface="Montserrat Classic Bold"/>
                <a:cs typeface="Montserrat Classic Bold"/>
                <a:sym typeface="Montserrat Classic Bold"/>
              </a:rPr>
              <a:t>TABLE OF CONTENTS</a:t>
            </a:r>
          </a:p>
        </p:txBody>
      </p:sp>
      <p:sp>
        <p:nvSpPr>
          <p:cNvPr name="Freeform 5" id="5">
            <a:extLst>
              <a:ext uri="{C183D7F6-B498-43B3-948B-1728B52AA6E4}">
                <adec:decorative xmlns:adec="http://schemas.microsoft.com/office/drawing/2017/decorative" val="1"/>
              </a:ext>
            </a:extLst>
          </p:cNvPr>
          <p:cNvSpPr/>
          <p:nvPr/>
        </p:nvSpPr>
        <p:spPr>
          <a:xfrm flipH="false" flipV="false" rot="-10800000">
            <a:off x="5733112" y="9457937"/>
            <a:ext cx="2854576" cy="2468126"/>
          </a:xfrm>
          <a:custGeom>
            <a:avLst/>
            <a:gdLst/>
            <a:ahLst/>
            <a:cxnLst/>
            <a:rect r="r" b="b" t="t" l="l"/>
            <a:pathLst>
              <a:path h="2468126" w="2854576">
                <a:moveTo>
                  <a:pt x="0" y="0"/>
                </a:moveTo>
                <a:lnTo>
                  <a:pt x="2854576" y="0"/>
                </a:lnTo>
                <a:lnTo>
                  <a:pt x="2854576" y="2468126"/>
                </a:lnTo>
                <a:lnTo>
                  <a:pt x="0" y="24681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a:extLst>
              <a:ext uri="{C183D7F6-B498-43B3-948B-1728B52AA6E4}">
                <adec:decorative xmlns:adec="http://schemas.microsoft.com/office/drawing/2017/decorative" val="1"/>
              </a:ext>
            </a:extLst>
          </p:cNvPr>
          <p:cNvSpPr/>
          <p:nvPr/>
        </p:nvSpPr>
        <p:spPr>
          <a:xfrm rot="0">
            <a:off x="-310810" y="9691937"/>
            <a:ext cx="7024810" cy="1000063"/>
          </a:xfrm>
          <a:prstGeom prst="rect">
            <a:avLst/>
          </a:prstGeom>
          <a:solidFill>
            <a:srgbClr val="1B4444"/>
          </a:solidFill>
        </p:spPr>
      </p:sp>
      <p:sp>
        <p:nvSpPr>
          <p:cNvPr name="Freeform 3" id="3">
            <a:extLst>
              <a:ext uri="{C183D7F6-B498-43B3-948B-1728B52AA6E4}">
                <adec:decorative xmlns:adec="http://schemas.microsoft.com/office/drawing/2017/decorative" val="1"/>
              </a:ext>
            </a:extLst>
          </p:cNvPr>
          <p:cNvSpPr/>
          <p:nvPr/>
        </p:nvSpPr>
        <p:spPr>
          <a:xfrm flipH="false" flipV="false" rot="-10800000">
            <a:off x="5733112" y="9691937"/>
            <a:ext cx="2854576" cy="2468126"/>
          </a:xfrm>
          <a:custGeom>
            <a:avLst/>
            <a:gdLst/>
            <a:ahLst/>
            <a:cxnLst/>
            <a:rect r="r" b="b" t="t" l="l"/>
            <a:pathLst>
              <a:path h="2468126" w="2854576">
                <a:moveTo>
                  <a:pt x="0" y="0"/>
                </a:moveTo>
                <a:lnTo>
                  <a:pt x="2854576" y="0"/>
                </a:lnTo>
                <a:lnTo>
                  <a:pt x="2854576" y="2468126"/>
                </a:lnTo>
                <a:lnTo>
                  <a:pt x="0" y="24681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a:extLst>
              <a:ext uri="{C183D7F6-B498-43B3-948B-1728B52AA6E4}">
                <adec:decorative xmlns:adec="http://schemas.microsoft.com/office/drawing/2017/decorative" val="1"/>
              </a:ext>
            </a:extLst>
          </p:cNvPr>
          <p:cNvSpPr/>
          <p:nvPr/>
        </p:nvSpPr>
        <p:spPr>
          <a:xfrm flipH="false" flipV="false" rot="0">
            <a:off x="-1913801" y="-4099284"/>
            <a:ext cx="6548684" cy="5665319"/>
          </a:xfrm>
          <a:custGeom>
            <a:avLst/>
            <a:gdLst/>
            <a:ahLst/>
            <a:cxnLst/>
            <a:rect r="r" b="b" t="t" l="l"/>
            <a:pathLst>
              <a:path h="5665319" w="6548684">
                <a:moveTo>
                  <a:pt x="0" y="0"/>
                </a:moveTo>
                <a:lnTo>
                  <a:pt x="6548684" y="0"/>
                </a:lnTo>
                <a:lnTo>
                  <a:pt x="6548684" y="5665318"/>
                </a:lnTo>
                <a:lnTo>
                  <a:pt x="0" y="56653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56000" y="9918693"/>
            <a:ext cx="1796637" cy="546550"/>
          </a:xfrm>
          <a:custGeom>
            <a:avLst/>
            <a:gdLst/>
            <a:ahLst/>
            <a:cxnLst/>
            <a:rect r="r" b="b" t="t" l="l"/>
            <a:pathLst>
              <a:path h="546550" w="1796637">
                <a:moveTo>
                  <a:pt x="0" y="0"/>
                </a:moveTo>
                <a:lnTo>
                  <a:pt x="1796637" y="0"/>
                </a:lnTo>
                <a:lnTo>
                  <a:pt x="1796637" y="546550"/>
                </a:lnTo>
                <a:lnTo>
                  <a:pt x="0" y="546550"/>
                </a:lnTo>
                <a:lnTo>
                  <a:pt x="0" y="0"/>
                </a:lnTo>
                <a:close/>
              </a:path>
            </a:pathLst>
          </a:custGeom>
          <a:blipFill>
            <a:blip r:embed="rId6"/>
            <a:stretch>
              <a:fillRect l="0" t="0" r="0" b="0"/>
            </a:stretch>
          </a:blipFill>
        </p:spPr>
      </p:sp>
      <p:sp>
        <p:nvSpPr>
          <p:cNvPr name="TextBox 6" id="6"/>
          <p:cNvSpPr txBox="true"/>
          <p:nvPr/>
        </p:nvSpPr>
        <p:spPr>
          <a:xfrm rot="0">
            <a:off x="3963600" y="566135"/>
            <a:ext cx="2840400" cy="198120"/>
          </a:xfrm>
          <a:prstGeom prst="rect">
            <a:avLst/>
          </a:prstGeom>
        </p:spPr>
        <p:txBody>
          <a:bodyPr anchor="t" rtlCol="false" tIns="0" lIns="0" bIns="0" rIns="0">
            <a:spAutoFit/>
          </a:bodyPr>
          <a:lstStyle/>
          <a:p>
            <a:pPr algn="r" marL="0" indent="0" lvl="0">
              <a:lnSpc>
                <a:spcPts val="1679"/>
              </a:lnSpc>
              <a:spcBef>
                <a:spcPct val="0"/>
              </a:spcBef>
            </a:pPr>
            <a:r>
              <a:rPr lang="en-US" b="true" sz="1199" spc="143">
                <a:solidFill>
                  <a:srgbClr val="3E7474"/>
                </a:solidFill>
                <a:latin typeface="Montserrat Classic Bold"/>
                <a:ea typeface="Montserrat Classic Bold"/>
                <a:cs typeface="Montserrat Classic Bold"/>
                <a:sym typeface="Montserrat Classic Bold"/>
              </a:rPr>
              <a:t>SAAS APPLICATION</a:t>
            </a:r>
          </a:p>
        </p:txBody>
      </p:sp>
      <p:sp>
        <p:nvSpPr>
          <p:cNvPr name="TextBox 7" id="7"/>
          <p:cNvSpPr txBox="true"/>
          <p:nvPr/>
        </p:nvSpPr>
        <p:spPr>
          <a:xfrm rot="0">
            <a:off x="6185687" y="10061415"/>
            <a:ext cx="618313" cy="198120"/>
          </a:xfrm>
          <a:prstGeom prst="rect">
            <a:avLst/>
          </a:prstGeom>
        </p:spPr>
        <p:txBody>
          <a:bodyPr anchor="t" rtlCol="false" tIns="0" lIns="0" bIns="0" rIns="0">
            <a:spAutoFit/>
          </a:bodyPr>
          <a:lstStyle/>
          <a:p>
            <a:pPr algn="r" marL="0" indent="0" lvl="0">
              <a:lnSpc>
                <a:spcPts val="1679"/>
              </a:lnSpc>
              <a:spcBef>
                <a:spcPct val="0"/>
              </a:spcBef>
            </a:pPr>
            <a:r>
              <a:rPr lang="en-US" b="true" sz="1199" spc="59">
                <a:solidFill>
                  <a:srgbClr val="FFFFFF"/>
                </a:solidFill>
                <a:latin typeface="Montserrat Classic Bold"/>
                <a:ea typeface="Montserrat Classic Bold"/>
                <a:cs typeface="Montserrat Classic Bold"/>
                <a:sym typeface="Montserrat Classic Bold"/>
              </a:rPr>
              <a:t>03</a:t>
            </a:r>
          </a:p>
        </p:txBody>
      </p:sp>
      <p:sp>
        <p:nvSpPr>
          <p:cNvPr name="TextBox 8" id="8"/>
          <p:cNvSpPr txBox="true"/>
          <p:nvPr/>
        </p:nvSpPr>
        <p:spPr>
          <a:xfrm rot="0">
            <a:off x="756000" y="2352409"/>
            <a:ext cx="6048000" cy="676275"/>
          </a:xfrm>
          <a:prstGeom prst="rect">
            <a:avLst/>
          </a:prstGeom>
        </p:spPr>
        <p:txBody>
          <a:bodyPr anchor="t" rtlCol="false" tIns="0" lIns="0" bIns="0" rIns="0">
            <a:spAutoFit/>
          </a:bodyPr>
          <a:lstStyle/>
          <a:p>
            <a:pPr algn="l" marL="0" indent="0" lvl="0">
              <a:lnSpc>
                <a:spcPts val="5399"/>
              </a:lnSpc>
            </a:pPr>
            <a:r>
              <a:rPr lang="en-US" b="true" sz="4499" spc="134">
                <a:solidFill>
                  <a:srgbClr val="1B4444"/>
                </a:solidFill>
                <a:latin typeface="Montserrat Classic Bold"/>
                <a:ea typeface="Montserrat Classic Bold"/>
                <a:cs typeface="Montserrat Classic Bold"/>
                <a:sym typeface="Montserrat Classic Bold"/>
              </a:rPr>
              <a:t>INTRODUCTION</a:t>
            </a:r>
          </a:p>
        </p:txBody>
      </p:sp>
      <p:sp>
        <p:nvSpPr>
          <p:cNvPr name="TextBox 9" id="9"/>
          <p:cNvSpPr txBox="true"/>
          <p:nvPr/>
        </p:nvSpPr>
        <p:spPr>
          <a:xfrm rot="0">
            <a:off x="756000" y="3535609"/>
            <a:ext cx="3024000" cy="3320415"/>
          </a:xfrm>
          <a:prstGeom prst="rect">
            <a:avLst/>
          </a:prstGeom>
        </p:spPr>
        <p:txBody>
          <a:bodyPr anchor="t" rtlCol="false" tIns="0" lIns="0" bIns="0" rIns="0">
            <a:spAutoFit/>
          </a:bodyPr>
          <a:lstStyle/>
          <a:p>
            <a:pPr algn="just">
              <a:lnSpc>
                <a:spcPts val="1919"/>
              </a:lnSpc>
            </a:pPr>
            <a:r>
              <a:rPr lang="en-US" sz="1199" spc="23">
                <a:solidFill>
                  <a:srgbClr val="000001"/>
                </a:solidFill>
                <a:latin typeface="Montserrat Classic"/>
                <a:ea typeface="Montserrat Classic"/>
                <a:cs typeface="Montserrat Classic"/>
                <a:sym typeface="Montserrat Classic"/>
              </a:rPr>
              <a:t>At Cybs Innovations, we specialize in developing top-notch Software as a Service (SaaS) applications designed to revolutionize the way businesses operate. In today’s fast-paced digital landscape, organizations need scalable, efficient, and secure cloud-based solutions to stay ahead of the competition. Our expert team is dedicated to crafting innovative SaaS applications that help businesses grow, streamline operations, and enhance user experiences.</a:t>
            </a:r>
          </a:p>
          <a:p>
            <a:pPr algn="just" marL="0" indent="0" lvl="0">
              <a:lnSpc>
                <a:spcPts val="1919"/>
              </a:lnSpc>
              <a:spcBef>
                <a:spcPct val="0"/>
              </a:spcBef>
            </a:pPr>
          </a:p>
        </p:txBody>
      </p:sp>
      <p:sp>
        <p:nvSpPr>
          <p:cNvPr name="TextBox 10" id="10"/>
          <p:cNvSpPr txBox="true"/>
          <p:nvPr/>
        </p:nvSpPr>
        <p:spPr>
          <a:xfrm rot="0">
            <a:off x="3963600" y="3535609"/>
            <a:ext cx="2840400" cy="3558540"/>
          </a:xfrm>
          <a:prstGeom prst="rect">
            <a:avLst/>
          </a:prstGeom>
        </p:spPr>
        <p:txBody>
          <a:bodyPr anchor="t" rtlCol="false" tIns="0" lIns="0" bIns="0" rIns="0">
            <a:spAutoFit/>
          </a:bodyPr>
          <a:lstStyle/>
          <a:p>
            <a:pPr algn="just">
              <a:lnSpc>
                <a:spcPts val="1919"/>
              </a:lnSpc>
            </a:pPr>
            <a:r>
              <a:rPr lang="en-US" sz="1199" spc="23">
                <a:solidFill>
                  <a:srgbClr val="000001"/>
                </a:solidFill>
                <a:latin typeface="Montserrat Classic"/>
                <a:ea typeface="Montserrat Classic"/>
                <a:cs typeface="Montserrat Classic"/>
                <a:sym typeface="Montserrat Classic"/>
              </a:rPr>
              <a:t>From ideation to execution, Cybs Innovations is your trusted partner in SaaS development. We collaborate closely with you to understand your business goals and develop customized applications that cater to your unique needs. Our cloud-based applications not only enhance productivity but also provide scalability, allowing your business to grow without technical limitations. Let us help you harness the power of SaaS and elevate your business to new heights.</a:t>
            </a:r>
          </a:p>
          <a:p>
            <a:pPr algn="just" marL="0" indent="0" lvl="0">
              <a:lnSpc>
                <a:spcPts val="1919"/>
              </a:lnSpc>
              <a:spcBef>
                <a:spcPct val="0"/>
              </a:spcBef>
            </a:pPr>
          </a:p>
        </p:txBody>
      </p:sp>
      <p:sp>
        <p:nvSpPr>
          <p:cNvPr name="TextBox 11" id="11"/>
          <p:cNvSpPr txBox="true"/>
          <p:nvPr/>
        </p:nvSpPr>
        <p:spPr>
          <a:xfrm rot="0">
            <a:off x="756000" y="7046524"/>
            <a:ext cx="6048000" cy="1891665"/>
          </a:xfrm>
          <a:prstGeom prst="rect">
            <a:avLst/>
          </a:prstGeom>
        </p:spPr>
        <p:txBody>
          <a:bodyPr anchor="t" rtlCol="false" tIns="0" lIns="0" bIns="0" rIns="0">
            <a:spAutoFit/>
          </a:bodyPr>
          <a:lstStyle/>
          <a:p>
            <a:pPr algn="just">
              <a:lnSpc>
                <a:spcPts val="1919"/>
              </a:lnSpc>
            </a:pPr>
            <a:r>
              <a:rPr lang="en-US" sz="1199" spc="23">
                <a:solidFill>
                  <a:srgbClr val="000001"/>
                </a:solidFill>
                <a:latin typeface="Montserrat Classic"/>
                <a:ea typeface="Montserrat Classic"/>
                <a:cs typeface="Montserrat Classic"/>
                <a:sym typeface="Montserrat Classic"/>
              </a:rPr>
              <a:t>Whether you are a startup looking to launch a brand-new SaaS product or an established business seeking to optimize your existing system, we have the expertise to transform your vision into reality. Our solutions are built with cutting-edge technologies, ensuring flexibility, security, and high performance. With a focus on user-friendly designs, seamless integrations, and robust functionality, we empower businesses to operate more efficiently, improve customer engagement, and maximize revenue potential.</a:t>
            </a:r>
          </a:p>
          <a:p>
            <a:pPr algn="just" marL="0" indent="0" lvl="0">
              <a:lnSpc>
                <a:spcPts val="1919"/>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a:extLst>
              <a:ext uri="{C183D7F6-B498-43B3-948B-1728B52AA6E4}">
                <adec:decorative xmlns:adec="http://schemas.microsoft.com/office/drawing/2017/decorative" val="1"/>
              </a:ext>
            </a:extLst>
          </p:cNvPr>
          <p:cNvSpPr/>
          <p:nvPr/>
        </p:nvSpPr>
        <p:spPr>
          <a:xfrm rot="0">
            <a:off x="-310810" y="9691937"/>
            <a:ext cx="7024810" cy="1234063"/>
          </a:xfrm>
          <a:prstGeom prst="rect">
            <a:avLst/>
          </a:prstGeom>
          <a:solidFill>
            <a:srgbClr val="1B4444"/>
          </a:solidFill>
        </p:spPr>
      </p:sp>
      <p:sp>
        <p:nvSpPr>
          <p:cNvPr name="Freeform 3" id="3">
            <a:extLst>
              <a:ext uri="{C183D7F6-B498-43B3-948B-1728B52AA6E4}">
                <adec:decorative xmlns:adec="http://schemas.microsoft.com/office/drawing/2017/decorative" val="1"/>
              </a:ext>
            </a:extLst>
          </p:cNvPr>
          <p:cNvSpPr/>
          <p:nvPr/>
        </p:nvSpPr>
        <p:spPr>
          <a:xfrm flipH="false" flipV="false" rot="-10800000">
            <a:off x="5733112" y="9691937"/>
            <a:ext cx="2854576" cy="2468126"/>
          </a:xfrm>
          <a:custGeom>
            <a:avLst/>
            <a:gdLst/>
            <a:ahLst/>
            <a:cxnLst/>
            <a:rect r="r" b="b" t="t" l="l"/>
            <a:pathLst>
              <a:path h="2468126" w="2854576">
                <a:moveTo>
                  <a:pt x="0" y="0"/>
                </a:moveTo>
                <a:lnTo>
                  <a:pt x="2854576" y="0"/>
                </a:lnTo>
                <a:lnTo>
                  <a:pt x="2854576" y="2468126"/>
                </a:lnTo>
                <a:lnTo>
                  <a:pt x="0" y="24681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4" id="4">
            <a:extLst>
              <a:ext uri="{C183D7F6-B498-43B3-948B-1728B52AA6E4}">
                <adec:decorative xmlns:adec="http://schemas.microsoft.com/office/drawing/2017/decorative" val="1"/>
              </a:ext>
            </a:extLst>
          </p:cNvPr>
          <p:cNvSpPr/>
          <p:nvPr/>
        </p:nvSpPr>
        <p:spPr>
          <a:xfrm rot="0">
            <a:off x="-310810" y="-387011"/>
            <a:ext cx="8181620" cy="4041651"/>
          </a:xfrm>
          <a:prstGeom prst="rect">
            <a:avLst/>
          </a:prstGeom>
          <a:solidFill>
            <a:srgbClr val="1B4444"/>
          </a:solidFill>
        </p:spPr>
      </p:sp>
      <p:sp>
        <p:nvSpPr>
          <p:cNvPr name="Freeform 5" id="5">
            <a:extLst>
              <a:ext uri="{C183D7F6-B498-43B3-948B-1728B52AA6E4}">
                <adec:decorative xmlns:adec="http://schemas.microsoft.com/office/drawing/2017/decorative" val="1"/>
              </a:ext>
            </a:extLst>
          </p:cNvPr>
          <p:cNvSpPr/>
          <p:nvPr/>
        </p:nvSpPr>
        <p:spPr>
          <a:xfrm flipH="false" flipV="false" rot="0">
            <a:off x="-4583603" y="-2239219"/>
            <a:ext cx="6548684" cy="5665319"/>
          </a:xfrm>
          <a:custGeom>
            <a:avLst/>
            <a:gdLst/>
            <a:ahLst/>
            <a:cxnLst/>
            <a:rect r="r" b="b" t="t" l="l"/>
            <a:pathLst>
              <a:path h="5665319" w="6548684">
                <a:moveTo>
                  <a:pt x="0" y="0"/>
                </a:moveTo>
                <a:lnTo>
                  <a:pt x="6548685" y="0"/>
                </a:lnTo>
                <a:lnTo>
                  <a:pt x="6548685" y="5665318"/>
                </a:lnTo>
                <a:lnTo>
                  <a:pt x="0" y="56653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910578" y="3938376"/>
            <a:ext cx="2585330" cy="1444243"/>
            <a:chOff x="0" y="0"/>
            <a:chExt cx="3447106" cy="1925658"/>
          </a:xfrm>
        </p:grpSpPr>
        <p:sp>
          <p:nvSpPr>
            <p:cNvPr name="AutoShape 7" id="7"/>
            <p:cNvSpPr/>
            <p:nvPr/>
          </p:nvSpPr>
          <p:spPr>
            <a:xfrm>
              <a:off x="0" y="583594"/>
              <a:ext cx="470093" cy="0"/>
            </a:xfrm>
            <a:prstGeom prst="line">
              <a:avLst/>
            </a:prstGeom>
            <a:ln cap="flat" w="82196">
              <a:solidFill>
                <a:srgbClr val="226B88"/>
              </a:solidFill>
              <a:prstDash val="solid"/>
              <a:headEnd type="none" len="sm" w="sm"/>
              <a:tailEnd type="none" len="sm" w="sm"/>
            </a:ln>
          </p:spPr>
        </p:sp>
        <p:sp>
          <p:nvSpPr>
            <p:cNvPr name="TextBox 8" id="8"/>
            <p:cNvSpPr txBox="true"/>
            <p:nvPr/>
          </p:nvSpPr>
          <p:spPr>
            <a:xfrm rot="0">
              <a:off x="0" y="963827"/>
              <a:ext cx="3447106" cy="961831"/>
            </a:xfrm>
            <a:prstGeom prst="rect">
              <a:avLst/>
            </a:prstGeom>
          </p:spPr>
          <p:txBody>
            <a:bodyPr anchor="t" rtlCol="false" tIns="0" lIns="0" bIns="0" rIns="0">
              <a:spAutoFit/>
            </a:bodyPr>
            <a:lstStyle/>
            <a:p>
              <a:pPr algn="l" marL="0" indent="0" lvl="0">
                <a:lnSpc>
                  <a:spcPts val="1479"/>
                </a:lnSpc>
                <a:spcBef>
                  <a:spcPct val="0"/>
                </a:spcBef>
              </a:pPr>
              <a:r>
                <a:rPr lang="en-US" sz="924" spc="18">
                  <a:solidFill>
                    <a:srgbClr val="000001"/>
                  </a:solidFill>
                  <a:latin typeface="Montserrat Classic"/>
                  <a:ea typeface="Montserrat Classic"/>
                  <a:cs typeface="Montserrat Classic"/>
                  <a:sym typeface="Montserrat Classic"/>
                </a:rPr>
                <a:t>Every business has unique needs, and our expert team crafts tailor-made SaaS applications to match your specific requirements.</a:t>
              </a:r>
            </a:p>
          </p:txBody>
        </p:sp>
        <p:sp>
          <p:nvSpPr>
            <p:cNvPr name="TextBox 9" id="9"/>
            <p:cNvSpPr txBox="true"/>
            <p:nvPr/>
          </p:nvSpPr>
          <p:spPr>
            <a:xfrm rot="0">
              <a:off x="0" y="-28575"/>
              <a:ext cx="3447106" cy="418421"/>
            </a:xfrm>
            <a:prstGeom prst="rect">
              <a:avLst/>
            </a:prstGeom>
          </p:spPr>
          <p:txBody>
            <a:bodyPr anchor="t" rtlCol="false" tIns="0" lIns="0" bIns="0" rIns="0">
              <a:spAutoFit/>
            </a:bodyPr>
            <a:lstStyle/>
            <a:p>
              <a:pPr algn="l" marL="0" indent="0" lvl="0">
                <a:lnSpc>
                  <a:spcPts val="2524"/>
                </a:lnSpc>
              </a:pPr>
              <a:r>
                <a:rPr lang="en-US" b="true" sz="1941">
                  <a:solidFill>
                    <a:srgbClr val="1B4444"/>
                  </a:solidFill>
                  <a:latin typeface="Montserrat Semi-Bold Bold"/>
                  <a:ea typeface="Montserrat Semi-Bold Bold"/>
                  <a:cs typeface="Montserrat Semi-Bold Bold"/>
                  <a:sym typeface="Montserrat Semi-Bold Bold"/>
                </a:rPr>
                <a:t>Custom Solutions</a:t>
              </a:r>
            </a:p>
          </p:txBody>
        </p:sp>
      </p:grpSp>
      <p:grpSp>
        <p:nvGrpSpPr>
          <p:cNvPr name="Group 10" id="10"/>
          <p:cNvGrpSpPr/>
          <p:nvPr/>
        </p:nvGrpSpPr>
        <p:grpSpPr>
          <a:xfrm rot="0">
            <a:off x="3917192" y="3938376"/>
            <a:ext cx="2732229" cy="1444243"/>
            <a:chOff x="0" y="0"/>
            <a:chExt cx="3642973" cy="1925658"/>
          </a:xfrm>
        </p:grpSpPr>
        <p:sp>
          <p:nvSpPr>
            <p:cNvPr name="AutoShape 11" id="11"/>
            <p:cNvSpPr/>
            <p:nvPr/>
          </p:nvSpPr>
          <p:spPr>
            <a:xfrm>
              <a:off x="0" y="583594"/>
              <a:ext cx="496804" cy="0"/>
            </a:xfrm>
            <a:prstGeom prst="line">
              <a:avLst/>
            </a:prstGeom>
            <a:ln cap="flat" w="82196">
              <a:solidFill>
                <a:srgbClr val="226B88"/>
              </a:solidFill>
              <a:prstDash val="solid"/>
              <a:headEnd type="none" len="sm" w="sm"/>
              <a:tailEnd type="none" len="sm" w="sm"/>
            </a:ln>
          </p:spPr>
        </p:sp>
        <p:sp>
          <p:nvSpPr>
            <p:cNvPr name="TextBox 12" id="12"/>
            <p:cNvSpPr txBox="true"/>
            <p:nvPr/>
          </p:nvSpPr>
          <p:spPr>
            <a:xfrm rot="0">
              <a:off x="0" y="963827"/>
              <a:ext cx="3642973" cy="961831"/>
            </a:xfrm>
            <a:prstGeom prst="rect">
              <a:avLst/>
            </a:prstGeom>
          </p:spPr>
          <p:txBody>
            <a:bodyPr anchor="t" rtlCol="false" tIns="0" lIns="0" bIns="0" rIns="0">
              <a:spAutoFit/>
            </a:bodyPr>
            <a:lstStyle/>
            <a:p>
              <a:pPr algn="l" marL="0" indent="0" lvl="0">
                <a:lnSpc>
                  <a:spcPts val="1479"/>
                </a:lnSpc>
                <a:spcBef>
                  <a:spcPct val="0"/>
                </a:spcBef>
              </a:pPr>
              <a:r>
                <a:rPr lang="en-US" sz="924" spc="18">
                  <a:solidFill>
                    <a:srgbClr val="000001"/>
                  </a:solidFill>
                  <a:latin typeface="Montserrat Classic"/>
                  <a:ea typeface="Montserrat Classic"/>
                  <a:cs typeface="Montserrat Classic"/>
                  <a:sym typeface="Montserrat Classic"/>
                </a:rPr>
                <a:t>Our cloud-based solutions grow with your business, ensuring top-notch security and seamless performance as your user base expands.</a:t>
              </a:r>
            </a:p>
          </p:txBody>
        </p:sp>
        <p:sp>
          <p:nvSpPr>
            <p:cNvPr name="TextBox 13" id="13"/>
            <p:cNvSpPr txBox="true"/>
            <p:nvPr/>
          </p:nvSpPr>
          <p:spPr>
            <a:xfrm rot="0">
              <a:off x="0" y="-28575"/>
              <a:ext cx="3642973" cy="418421"/>
            </a:xfrm>
            <a:prstGeom prst="rect">
              <a:avLst/>
            </a:prstGeom>
          </p:spPr>
          <p:txBody>
            <a:bodyPr anchor="t" rtlCol="false" tIns="0" lIns="0" bIns="0" rIns="0">
              <a:spAutoFit/>
            </a:bodyPr>
            <a:lstStyle/>
            <a:p>
              <a:pPr algn="l" marL="0" indent="0" lvl="0">
                <a:lnSpc>
                  <a:spcPts val="2524"/>
                </a:lnSpc>
              </a:pPr>
              <a:r>
                <a:rPr lang="en-US" b="true" sz="1941">
                  <a:solidFill>
                    <a:srgbClr val="1B4444"/>
                  </a:solidFill>
                  <a:latin typeface="Montserrat Semi-Bold Bold"/>
                  <a:ea typeface="Montserrat Semi-Bold Bold"/>
                  <a:cs typeface="Montserrat Semi-Bold Bold"/>
                  <a:sym typeface="Montserrat Semi-Bold Bold"/>
                </a:rPr>
                <a:t>Scalable and Secure</a:t>
              </a:r>
            </a:p>
          </p:txBody>
        </p:sp>
      </p:grpSp>
      <p:sp>
        <p:nvSpPr>
          <p:cNvPr name="TextBox 14" id="14"/>
          <p:cNvSpPr txBox="true"/>
          <p:nvPr/>
        </p:nvSpPr>
        <p:spPr>
          <a:xfrm rot="0">
            <a:off x="6185687" y="10061415"/>
            <a:ext cx="618313" cy="198120"/>
          </a:xfrm>
          <a:prstGeom prst="rect">
            <a:avLst/>
          </a:prstGeom>
        </p:spPr>
        <p:txBody>
          <a:bodyPr anchor="t" rtlCol="false" tIns="0" lIns="0" bIns="0" rIns="0">
            <a:spAutoFit/>
          </a:bodyPr>
          <a:lstStyle/>
          <a:p>
            <a:pPr algn="r" marL="0" indent="0" lvl="0">
              <a:lnSpc>
                <a:spcPts val="1679"/>
              </a:lnSpc>
              <a:spcBef>
                <a:spcPct val="0"/>
              </a:spcBef>
            </a:pPr>
            <a:r>
              <a:rPr lang="en-US" b="true" sz="1199" spc="59">
                <a:solidFill>
                  <a:srgbClr val="FFFFFF"/>
                </a:solidFill>
                <a:latin typeface="Montserrat Classic Bold"/>
                <a:ea typeface="Montserrat Classic Bold"/>
                <a:cs typeface="Montserrat Classic Bold"/>
                <a:sym typeface="Montserrat Classic Bold"/>
              </a:rPr>
              <a:t>04</a:t>
            </a:r>
          </a:p>
        </p:txBody>
      </p:sp>
      <p:sp>
        <p:nvSpPr>
          <p:cNvPr name="TextBox 15" id="15"/>
          <p:cNvSpPr txBox="true"/>
          <p:nvPr/>
        </p:nvSpPr>
        <p:spPr>
          <a:xfrm rot="0">
            <a:off x="3137813" y="566135"/>
            <a:ext cx="3666187" cy="198120"/>
          </a:xfrm>
          <a:prstGeom prst="rect">
            <a:avLst/>
          </a:prstGeom>
        </p:spPr>
        <p:txBody>
          <a:bodyPr anchor="t" rtlCol="false" tIns="0" lIns="0" bIns="0" rIns="0">
            <a:spAutoFit/>
          </a:bodyPr>
          <a:lstStyle/>
          <a:p>
            <a:pPr algn="r" marL="0" indent="0" lvl="0">
              <a:lnSpc>
                <a:spcPts val="1679"/>
              </a:lnSpc>
              <a:spcBef>
                <a:spcPct val="0"/>
              </a:spcBef>
            </a:pPr>
            <a:r>
              <a:rPr lang="en-US" b="true" sz="1199" spc="143">
                <a:solidFill>
                  <a:srgbClr val="FFFFFF"/>
                </a:solidFill>
                <a:latin typeface="Montserrat Classic Bold"/>
                <a:ea typeface="Montserrat Classic Bold"/>
                <a:cs typeface="Montserrat Classic Bold"/>
                <a:sym typeface="Montserrat Classic Bold"/>
              </a:rPr>
              <a:t>SAAS APPLICATION </a:t>
            </a:r>
          </a:p>
        </p:txBody>
      </p:sp>
      <p:grpSp>
        <p:nvGrpSpPr>
          <p:cNvPr name="Group 16" id="16"/>
          <p:cNvGrpSpPr/>
          <p:nvPr/>
        </p:nvGrpSpPr>
        <p:grpSpPr>
          <a:xfrm rot="0">
            <a:off x="1965082" y="1476000"/>
            <a:ext cx="4529762" cy="1554179"/>
            <a:chOff x="0" y="0"/>
            <a:chExt cx="6039682" cy="2072238"/>
          </a:xfrm>
        </p:grpSpPr>
        <p:sp>
          <p:nvSpPr>
            <p:cNvPr name="TextBox 17" id="17"/>
            <p:cNvSpPr txBox="true"/>
            <p:nvPr/>
          </p:nvSpPr>
          <p:spPr>
            <a:xfrm rot="0">
              <a:off x="0" y="-9525"/>
              <a:ext cx="6039682" cy="1543155"/>
            </a:xfrm>
            <a:prstGeom prst="rect">
              <a:avLst/>
            </a:prstGeom>
          </p:spPr>
          <p:txBody>
            <a:bodyPr anchor="t" rtlCol="false" tIns="0" lIns="0" bIns="0" rIns="0">
              <a:spAutoFit/>
            </a:bodyPr>
            <a:lstStyle/>
            <a:p>
              <a:pPr algn="l" marL="0" indent="0" lvl="0">
                <a:lnSpc>
                  <a:spcPts val="3033"/>
                </a:lnSpc>
              </a:pPr>
              <a:r>
                <a:rPr lang="en-US" b="true" sz="2527" spc="75">
                  <a:solidFill>
                    <a:srgbClr val="FFFFFF"/>
                  </a:solidFill>
                  <a:latin typeface="Montserrat Classic Bold"/>
                  <a:ea typeface="Montserrat Classic Bold"/>
                  <a:cs typeface="Montserrat Classic Bold"/>
                  <a:sym typeface="Montserrat Classic Bold"/>
                </a:rPr>
                <a:t>WHY CHOOSE CYBS INNOVATIONS FOR SAAS DEVELOPMENT?</a:t>
              </a:r>
            </a:p>
          </p:txBody>
        </p:sp>
        <p:sp>
          <p:nvSpPr>
            <p:cNvPr name="TextBox 18" id="18"/>
            <p:cNvSpPr txBox="true"/>
            <p:nvPr/>
          </p:nvSpPr>
          <p:spPr>
            <a:xfrm rot="0">
              <a:off x="0" y="1778944"/>
              <a:ext cx="6039682" cy="293294"/>
            </a:xfrm>
            <a:prstGeom prst="rect">
              <a:avLst/>
            </a:prstGeom>
          </p:spPr>
          <p:txBody>
            <a:bodyPr anchor="t" rtlCol="false" tIns="0" lIns="0" bIns="0" rIns="0">
              <a:spAutoFit/>
            </a:bodyPr>
            <a:lstStyle/>
            <a:p>
              <a:pPr algn="l" marL="0" indent="0" lvl="0">
                <a:lnSpc>
                  <a:spcPts val="1834"/>
                </a:lnSpc>
                <a:spcBef>
                  <a:spcPct val="0"/>
                </a:spcBef>
              </a:pPr>
            </a:p>
          </p:txBody>
        </p:sp>
      </p:grpSp>
      <p:grpSp>
        <p:nvGrpSpPr>
          <p:cNvPr name="Group 19" id="19"/>
          <p:cNvGrpSpPr/>
          <p:nvPr/>
        </p:nvGrpSpPr>
        <p:grpSpPr>
          <a:xfrm rot="0">
            <a:off x="910578" y="5613054"/>
            <a:ext cx="2795972" cy="1761287"/>
            <a:chOff x="0" y="0"/>
            <a:chExt cx="3727962" cy="2348382"/>
          </a:xfrm>
        </p:grpSpPr>
        <p:sp>
          <p:nvSpPr>
            <p:cNvPr name="AutoShape 20" id="20"/>
            <p:cNvSpPr/>
            <p:nvPr/>
          </p:nvSpPr>
          <p:spPr>
            <a:xfrm>
              <a:off x="0" y="1006319"/>
              <a:ext cx="508395" cy="0"/>
            </a:xfrm>
            <a:prstGeom prst="line">
              <a:avLst/>
            </a:prstGeom>
            <a:ln cap="flat" w="82196">
              <a:solidFill>
                <a:srgbClr val="226B88"/>
              </a:solidFill>
              <a:prstDash val="solid"/>
              <a:headEnd type="none" len="sm" w="sm"/>
              <a:tailEnd type="none" len="sm" w="sm"/>
            </a:ln>
          </p:spPr>
        </p:sp>
        <p:sp>
          <p:nvSpPr>
            <p:cNvPr name="TextBox 21" id="21"/>
            <p:cNvSpPr txBox="true"/>
            <p:nvPr/>
          </p:nvSpPr>
          <p:spPr>
            <a:xfrm rot="0">
              <a:off x="0" y="1386551"/>
              <a:ext cx="3727962" cy="961831"/>
            </a:xfrm>
            <a:prstGeom prst="rect">
              <a:avLst/>
            </a:prstGeom>
          </p:spPr>
          <p:txBody>
            <a:bodyPr anchor="t" rtlCol="false" tIns="0" lIns="0" bIns="0" rIns="0">
              <a:spAutoFit/>
            </a:bodyPr>
            <a:lstStyle/>
            <a:p>
              <a:pPr algn="l" marL="0" indent="0" lvl="0">
                <a:lnSpc>
                  <a:spcPts val="1479"/>
                </a:lnSpc>
                <a:spcBef>
                  <a:spcPct val="0"/>
                </a:spcBef>
              </a:pPr>
              <a:r>
                <a:rPr lang="en-US" sz="924" spc="18">
                  <a:solidFill>
                    <a:srgbClr val="000001"/>
                  </a:solidFill>
                  <a:latin typeface="Montserrat Classic"/>
                  <a:ea typeface="Montserrat Classic"/>
                  <a:cs typeface="Montserrat Classic"/>
                  <a:sym typeface="Montserrat Classic"/>
                </a:rPr>
                <a:t>We design intuitive and visually appealing user interfaces that enhance the overall experience for both customers and employees.</a:t>
              </a:r>
            </a:p>
          </p:txBody>
        </p:sp>
        <p:sp>
          <p:nvSpPr>
            <p:cNvPr name="TextBox 22" id="22"/>
            <p:cNvSpPr txBox="true"/>
            <p:nvPr/>
          </p:nvSpPr>
          <p:spPr>
            <a:xfrm rot="0">
              <a:off x="0" y="-28575"/>
              <a:ext cx="3727962" cy="841145"/>
            </a:xfrm>
            <a:prstGeom prst="rect">
              <a:avLst/>
            </a:prstGeom>
          </p:spPr>
          <p:txBody>
            <a:bodyPr anchor="t" rtlCol="false" tIns="0" lIns="0" bIns="0" rIns="0">
              <a:spAutoFit/>
            </a:bodyPr>
            <a:lstStyle/>
            <a:p>
              <a:pPr algn="l" marL="0" indent="0" lvl="0">
                <a:lnSpc>
                  <a:spcPts val="2524"/>
                </a:lnSpc>
              </a:pPr>
              <a:r>
                <a:rPr lang="en-US" b="true" sz="1941">
                  <a:solidFill>
                    <a:srgbClr val="1B4444"/>
                  </a:solidFill>
                  <a:latin typeface="Montserrat Semi-Bold Bold"/>
                  <a:ea typeface="Montserrat Semi-Bold Bold"/>
                  <a:cs typeface="Montserrat Semi-Bold Bold"/>
                  <a:sym typeface="Montserrat Semi-Bold Bold"/>
                </a:rPr>
                <a:t>User-Friendly Interfaces</a:t>
              </a:r>
            </a:p>
          </p:txBody>
        </p:sp>
      </p:grpSp>
      <p:grpSp>
        <p:nvGrpSpPr>
          <p:cNvPr name="Group 23" id="23"/>
          <p:cNvGrpSpPr/>
          <p:nvPr/>
        </p:nvGrpSpPr>
        <p:grpSpPr>
          <a:xfrm rot="0">
            <a:off x="3917192" y="5613054"/>
            <a:ext cx="2732229" cy="1576345"/>
            <a:chOff x="0" y="0"/>
            <a:chExt cx="3642973" cy="2101793"/>
          </a:xfrm>
        </p:grpSpPr>
        <p:sp>
          <p:nvSpPr>
            <p:cNvPr name="AutoShape 24" id="24"/>
            <p:cNvSpPr/>
            <p:nvPr/>
          </p:nvSpPr>
          <p:spPr>
            <a:xfrm>
              <a:off x="0" y="1006319"/>
              <a:ext cx="496804" cy="0"/>
            </a:xfrm>
            <a:prstGeom prst="line">
              <a:avLst/>
            </a:prstGeom>
            <a:ln cap="flat" w="82196">
              <a:solidFill>
                <a:srgbClr val="226B88"/>
              </a:solidFill>
              <a:prstDash val="solid"/>
              <a:headEnd type="none" len="sm" w="sm"/>
              <a:tailEnd type="none" len="sm" w="sm"/>
            </a:ln>
          </p:spPr>
        </p:sp>
        <p:sp>
          <p:nvSpPr>
            <p:cNvPr name="TextBox 25" id="25"/>
            <p:cNvSpPr txBox="true"/>
            <p:nvPr/>
          </p:nvSpPr>
          <p:spPr>
            <a:xfrm rot="0">
              <a:off x="0" y="1386551"/>
              <a:ext cx="3642973" cy="715242"/>
            </a:xfrm>
            <a:prstGeom prst="rect">
              <a:avLst/>
            </a:prstGeom>
          </p:spPr>
          <p:txBody>
            <a:bodyPr anchor="t" rtlCol="false" tIns="0" lIns="0" bIns="0" rIns="0">
              <a:spAutoFit/>
            </a:bodyPr>
            <a:lstStyle/>
            <a:p>
              <a:pPr algn="l" marL="0" indent="0" lvl="0">
                <a:lnSpc>
                  <a:spcPts val="1479"/>
                </a:lnSpc>
                <a:spcBef>
                  <a:spcPct val="0"/>
                </a:spcBef>
              </a:pPr>
              <a:r>
                <a:rPr lang="en-US" sz="924" spc="18">
                  <a:solidFill>
                    <a:srgbClr val="000001"/>
                  </a:solidFill>
                  <a:latin typeface="Montserrat Classic"/>
                  <a:ea typeface="Montserrat Classic"/>
                  <a:cs typeface="Montserrat Classic"/>
                  <a:sym typeface="Montserrat Classic"/>
                </a:rPr>
                <a:t>We leverage modern frameworks, AI integration, and cloud computing to create innovative, future-ready SaaS products.</a:t>
              </a:r>
            </a:p>
          </p:txBody>
        </p:sp>
        <p:sp>
          <p:nvSpPr>
            <p:cNvPr name="TextBox 26" id="26"/>
            <p:cNvSpPr txBox="true"/>
            <p:nvPr/>
          </p:nvSpPr>
          <p:spPr>
            <a:xfrm rot="0">
              <a:off x="0" y="-28575"/>
              <a:ext cx="3642973" cy="841145"/>
            </a:xfrm>
            <a:prstGeom prst="rect">
              <a:avLst/>
            </a:prstGeom>
          </p:spPr>
          <p:txBody>
            <a:bodyPr anchor="t" rtlCol="false" tIns="0" lIns="0" bIns="0" rIns="0">
              <a:spAutoFit/>
            </a:bodyPr>
            <a:lstStyle/>
            <a:p>
              <a:pPr algn="l" marL="0" indent="0" lvl="0">
                <a:lnSpc>
                  <a:spcPts val="2524"/>
                </a:lnSpc>
              </a:pPr>
              <a:r>
                <a:rPr lang="en-US" b="true" sz="1941">
                  <a:solidFill>
                    <a:srgbClr val="1B4444"/>
                  </a:solidFill>
                  <a:latin typeface="Montserrat Semi-Bold Bold"/>
                  <a:ea typeface="Montserrat Semi-Bold Bold"/>
                  <a:cs typeface="Montserrat Semi-Bold Bold"/>
                  <a:sym typeface="Montserrat Semi-Bold Bold"/>
                </a:rPr>
                <a:t>Cutting-Edge Technologies</a:t>
              </a:r>
            </a:p>
          </p:txBody>
        </p:sp>
      </p:grpSp>
      <p:grpSp>
        <p:nvGrpSpPr>
          <p:cNvPr name="Group 27" id="27"/>
          <p:cNvGrpSpPr/>
          <p:nvPr/>
        </p:nvGrpSpPr>
        <p:grpSpPr>
          <a:xfrm rot="0">
            <a:off x="910578" y="7603316"/>
            <a:ext cx="2585330" cy="1576345"/>
            <a:chOff x="0" y="0"/>
            <a:chExt cx="3447106" cy="2101793"/>
          </a:xfrm>
        </p:grpSpPr>
        <p:sp>
          <p:nvSpPr>
            <p:cNvPr name="AutoShape 28" id="28"/>
            <p:cNvSpPr/>
            <p:nvPr/>
          </p:nvSpPr>
          <p:spPr>
            <a:xfrm>
              <a:off x="0" y="1006319"/>
              <a:ext cx="470093" cy="0"/>
            </a:xfrm>
            <a:prstGeom prst="line">
              <a:avLst/>
            </a:prstGeom>
            <a:ln cap="flat" w="82196">
              <a:solidFill>
                <a:srgbClr val="226B88"/>
              </a:solidFill>
              <a:prstDash val="solid"/>
              <a:headEnd type="none" len="sm" w="sm"/>
              <a:tailEnd type="none" len="sm" w="sm"/>
            </a:ln>
          </p:spPr>
        </p:sp>
        <p:sp>
          <p:nvSpPr>
            <p:cNvPr name="TextBox 29" id="29"/>
            <p:cNvSpPr txBox="true"/>
            <p:nvPr/>
          </p:nvSpPr>
          <p:spPr>
            <a:xfrm rot="0">
              <a:off x="0" y="1386551"/>
              <a:ext cx="3447106" cy="715242"/>
            </a:xfrm>
            <a:prstGeom prst="rect">
              <a:avLst/>
            </a:prstGeom>
          </p:spPr>
          <p:txBody>
            <a:bodyPr anchor="t" rtlCol="false" tIns="0" lIns="0" bIns="0" rIns="0">
              <a:spAutoFit/>
            </a:bodyPr>
            <a:lstStyle/>
            <a:p>
              <a:pPr algn="l" marL="0" indent="0" lvl="0">
                <a:lnSpc>
                  <a:spcPts val="1479"/>
                </a:lnSpc>
                <a:spcBef>
                  <a:spcPct val="0"/>
                </a:spcBef>
              </a:pPr>
              <a:r>
                <a:rPr lang="en-US" sz="924" spc="18">
                  <a:solidFill>
                    <a:srgbClr val="000001"/>
                  </a:solidFill>
                  <a:latin typeface="Montserrat Classic"/>
                  <a:ea typeface="Montserrat Classic"/>
                  <a:cs typeface="Montserrat Classic"/>
                  <a:sym typeface="Montserrat Classic"/>
                </a:rPr>
                <a:t>Our solutions integrate smoothly with existing systems, ensuring hassle-free implementation and operation.</a:t>
              </a:r>
            </a:p>
          </p:txBody>
        </p:sp>
        <p:sp>
          <p:nvSpPr>
            <p:cNvPr name="TextBox 30" id="30"/>
            <p:cNvSpPr txBox="true"/>
            <p:nvPr/>
          </p:nvSpPr>
          <p:spPr>
            <a:xfrm rot="0">
              <a:off x="0" y="-28575"/>
              <a:ext cx="3447106" cy="841145"/>
            </a:xfrm>
            <a:prstGeom prst="rect">
              <a:avLst/>
            </a:prstGeom>
          </p:spPr>
          <p:txBody>
            <a:bodyPr anchor="t" rtlCol="false" tIns="0" lIns="0" bIns="0" rIns="0">
              <a:spAutoFit/>
            </a:bodyPr>
            <a:lstStyle/>
            <a:p>
              <a:pPr algn="l" marL="0" indent="0" lvl="0">
                <a:lnSpc>
                  <a:spcPts val="2524"/>
                </a:lnSpc>
              </a:pPr>
              <a:r>
                <a:rPr lang="en-US" b="true" sz="1941">
                  <a:solidFill>
                    <a:srgbClr val="1B4444"/>
                  </a:solidFill>
                  <a:latin typeface="Montserrat Semi-Bold Bold"/>
                  <a:ea typeface="Montserrat Semi-Bold Bold"/>
                  <a:cs typeface="Montserrat Semi-Bold Bold"/>
                  <a:sym typeface="Montserrat Semi-Bold Bold"/>
                </a:rPr>
                <a:t>Seamless Integration</a:t>
              </a:r>
            </a:p>
          </p:txBody>
        </p:sp>
      </p:grpSp>
      <p:grpSp>
        <p:nvGrpSpPr>
          <p:cNvPr name="Group 31" id="31"/>
          <p:cNvGrpSpPr/>
          <p:nvPr/>
        </p:nvGrpSpPr>
        <p:grpSpPr>
          <a:xfrm rot="0">
            <a:off x="3917192" y="7603316"/>
            <a:ext cx="2732229" cy="1576345"/>
            <a:chOff x="0" y="0"/>
            <a:chExt cx="3642973" cy="2101793"/>
          </a:xfrm>
        </p:grpSpPr>
        <p:sp>
          <p:nvSpPr>
            <p:cNvPr name="AutoShape 32" id="32"/>
            <p:cNvSpPr/>
            <p:nvPr/>
          </p:nvSpPr>
          <p:spPr>
            <a:xfrm>
              <a:off x="0" y="1006319"/>
              <a:ext cx="496804" cy="0"/>
            </a:xfrm>
            <a:prstGeom prst="line">
              <a:avLst/>
            </a:prstGeom>
            <a:ln cap="flat" w="82196">
              <a:solidFill>
                <a:srgbClr val="226B88"/>
              </a:solidFill>
              <a:prstDash val="solid"/>
              <a:headEnd type="none" len="sm" w="sm"/>
              <a:tailEnd type="none" len="sm" w="sm"/>
            </a:ln>
          </p:spPr>
        </p:sp>
        <p:sp>
          <p:nvSpPr>
            <p:cNvPr name="TextBox 33" id="33"/>
            <p:cNvSpPr txBox="true"/>
            <p:nvPr/>
          </p:nvSpPr>
          <p:spPr>
            <a:xfrm rot="0">
              <a:off x="0" y="1386551"/>
              <a:ext cx="3642973" cy="715242"/>
            </a:xfrm>
            <a:prstGeom prst="rect">
              <a:avLst/>
            </a:prstGeom>
          </p:spPr>
          <p:txBody>
            <a:bodyPr anchor="t" rtlCol="false" tIns="0" lIns="0" bIns="0" rIns="0">
              <a:spAutoFit/>
            </a:bodyPr>
            <a:lstStyle/>
            <a:p>
              <a:pPr algn="l" marL="0" indent="0" lvl="0">
                <a:lnSpc>
                  <a:spcPts val="1479"/>
                </a:lnSpc>
                <a:spcBef>
                  <a:spcPct val="0"/>
                </a:spcBef>
              </a:pPr>
              <a:r>
                <a:rPr lang="en-US" sz="924" spc="18">
                  <a:solidFill>
                    <a:srgbClr val="000001"/>
                  </a:solidFill>
                  <a:latin typeface="Montserrat Classic"/>
                  <a:ea typeface="Montserrat Classic"/>
                  <a:cs typeface="Montserrat Classic"/>
                  <a:sym typeface="Montserrat Classic"/>
                </a:rPr>
                <a:t>We offer continuous updates, monitoring, and technical support to keep your SaaS application running flawlessly.</a:t>
              </a:r>
            </a:p>
          </p:txBody>
        </p:sp>
        <p:sp>
          <p:nvSpPr>
            <p:cNvPr name="TextBox 34" id="34"/>
            <p:cNvSpPr txBox="true"/>
            <p:nvPr/>
          </p:nvSpPr>
          <p:spPr>
            <a:xfrm rot="0">
              <a:off x="0" y="-28575"/>
              <a:ext cx="3642973" cy="841145"/>
            </a:xfrm>
            <a:prstGeom prst="rect">
              <a:avLst/>
            </a:prstGeom>
          </p:spPr>
          <p:txBody>
            <a:bodyPr anchor="t" rtlCol="false" tIns="0" lIns="0" bIns="0" rIns="0">
              <a:spAutoFit/>
            </a:bodyPr>
            <a:lstStyle/>
            <a:p>
              <a:pPr algn="l" marL="0" indent="0" lvl="0">
                <a:lnSpc>
                  <a:spcPts val="2524"/>
                </a:lnSpc>
              </a:pPr>
              <a:r>
                <a:rPr lang="en-US" b="true" sz="1941">
                  <a:solidFill>
                    <a:srgbClr val="1B4444"/>
                  </a:solidFill>
                  <a:latin typeface="Montserrat Semi-Bold Bold"/>
                  <a:ea typeface="Montserrat Semi-Bold Bold"/>
                  <a:cs typeface="Montserrat Semi-Bold Bold"/>
                  <a:sym typeface="Montserrat Semi-Bold Bold"/>
                </a:rPr>
                <a:t>Ongoing Support &amp; Maintenance</a:t>
              </a:r>
            </a:p>
          </p:txBody>
        </p:sp>
      </p:grpSp>
      <p:sp>
        <p:nvSpPr>
          <p:cNvPr name="Freeform 35" id="35"/>
          <p:cNvSpPr/>
          <p:nvPr/>
        </p:nvSpPr>
        <p:spPr>
          <a:xfrm flipH="false" flipV="false" rot="0">
            <a:off x="756000" y="9918693"/>
            <a:ext cx="1796637" cy="546550"/>
          </a:xfrm>
          <a:custGeom>
            <a:avLst/>
            <a:gdLst/>
            <a:ahLst/>
            <a:cxnLst/>
            <a:rect r="r" b="b" t="t" l="l"/>
            <a:pathLst>
              <a:path h="546550" w="1796637">
                <a:moveTo>
                  <a:pt x="0" y="0"/>
                </a:moveTo>
                <a:lnTo>
                  <a:pt x="1796637" y="0"/>
                </a:lnTo>
                <a:lnTo>
                  <a:pt x="1796637" y="546550"/>
                </a:lnTo>
                <a:lnTo>
                  <a:pt x="0" y="546550"/>
                </a:lnTo>
                <a:lnTo>
                  <a:pt x="0" y="0"/>
                </a:lnTo>
                <a:close/>
              </a:path>
            </a:pathLst>
          </a:custGeom>
          <a:blipFill>
            <a:blip r:embed="rId6"/>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a:extLst>
              <a:ext uri="{C183D7F6-B498-43B3-948B-1728B52AA6E4}">
                <adec:decorative xmlns:adec="http://schemas.microsoft.com/office/drawing/2017/decorative" val="1"/>
              </a:ext>
            </a:extLst>
          </p:cNvPr>
          <p:cNvSpPr/>
          <p:nvPr/>
        </p:nvSpPr>
        <p:spPr>
          <a:xfrm rot="0">
            <a:off x="-310810" y="9691937"/>
            <a:ext cx="7024810" cy="1234063"/>
          </a:xfrm>
          <a:prstGeom prst="rect">
            <a:avLst/>
          </a:prstGeom>
          <a:solidFill>
            <a:srgbClr val="1B4444"/>
          </a:solidFill>
        </p:spPr>
      </p:sp>
      <p:sp>
        <p:nvSpPr>
          <p:cNvPr name="Freeform 3" id="3">
            <a:extLst>
              <a:ext uri="{C183D7F6-B498-43B3-948B-1728B52AA6E4}">
                <adec:decorative xmlns:adec="http://schemas.microsoft.com/office/drawing/2017/decorative" val="1"/>
              </a:ext>
            </a:extLst>
          </p:cNvPr>
          <p:cNvSpPr/>
          <p:nvPr/>
        </p:nvSpPr>
        <p:spPr>
          <a:xfrm flipH="false" flipV="false" rot="-10800000">
            <a:off x="5733112" y="9691937"/>
            <a:ext cx="2854576" cy="2468126"/>
          </a:xfrm>
          <a:custGeom>
            <a:avLst/>
            <a:gdLst/>
            <a:ahLst/>
            <a:cxnLst/>
            <a:rect r="r" b="b" t="t" l="l"/>
            <a:pathLst>
              <a:path h="2468126" w="2854576">
                <a:moveTo>
                  <a:pt x="0" y="0"/>
                </a:moveTo>
                <a:lnTo>
                  <a:pt x="2854576" y="0"/>
                </a:lnTo>
                <a:lnTo>
                  <a:pt x="2854576" y="2468126"/>
                </a:lnTo>
                <a:lnTo>
                  <a:pt x="0" y="24681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185687" y="10061415"/>
            <a:ext cx="618313" cy="198120"/>
          </a:xfrm>
          <a:prstGeom prst="rect">
            <a:avLst/>
          </a:prstGeom>
        </p:spPr>
        <p:txBody>
          <a:bodyPr anchor="t" rtlCol="false" tIns="0" lIns="0" bIns="0" rIns="0">
            <a:spAutoFit/>
          </a:bodyPr>
          <a:lstStyle/>
          <a:p>
            <a:pPr algn="r" marL="0" indent="0" lvl="0">
              <a:lnSpc>
                <a:spcPts val="1679"/>
              </a:lnSpc>
              <a:spcBef>
                <a:spcPct val="0"/>
              </a:spcBef>
            </a:pPr>
            <a:r>
              <a:rPr lang="en-US" b="true" sz="1199" spc="59">
                <a:solidFill>
                  <a:srgbClr val="1B4444"/>
                </a:solidFill>
                <a:latin typeface="Montserrat Classic Bold"/>
                <a:ea typeface="Montserrat Classic Bold"/>
                <a:cs typeface="Montserrat Classic Bold"/>
                <a:sym typeface="Montserrat Classic Bold"/>
              </a:rPr>
              <a:t>05</a:t>
            </a:r>
          </a:p>
        </p:txBody>
      </p:sp>
      <p:sp>
        <p:nvSpPr>
          <p:cNvPr name="TextBox 5" id="5"/>
          <p:cNvSpPr txBox="true"/>
          <p:nvPr/>
        </p:nvSpPr>
        <p:spPr>
          <a:xfrm rot="0">
            <a:off x="3137813" y="566135"/>
            <a:ext cx="3666187" cy="198120"/>
          </a:xfrm>
          <a:prstGeom prst="rect">
            <a:avLst/>
          </a:prstGeom>
        </p:spPr>
        <p:txBody>
          <a:bodyPr anchor="t" rtlCol="false" tIns="0" lIns="0" bIns="0" rIns="0">
            <a:spAutoFit/>
          </a:bodyPr>
          <a:lstStyle/>
          <a:p>
            <a:pPr algn="r" marL="0" indent="0" lvl="0">
              <a:lnSpc>
                <a:spcPts val="1679"/>
              </a:lnSpc>
              <a:spcBef>
                <a:spcPct val="0"/>
              </a:spcBef>
            </a:pPr>
            <a:r>
              <a:rPr lang="en-US" b="true" sz="1199" spc="143">
                <a:solidFill>
                  <a:srgbClr val="3E7474"/>
                </a:solidFill>
                <a:latin typeface="Montserrat Classic Bold"/>
                <a:ea typeface="Montserrat Classic Bold"/>
                <a:cs typeface="Montserrat Classic Bold"/>
                <a:sym typeface="Montserrat Classic Bold"/>
              </a:rPr>
              <a:t>SAAS APPLICATION</a:t>
            </a:r>
          </a:p>
        </p:txBody>
      </p:sp>
      <p:sp>
        <p:nvSpPr>
          <p:cNvPr name="Freeform 6" id="6">
            <a:extLst>
              <a:ext uri="{C183D7F6-B498-43B3-948B-1728B52AA6E4}">
                <adec:decorative xmlns:adec="http://schemas.microsoft.com/office/drawing/2017/decorative" val="1"/>
              </a:ext>
            </a:extLst>
          </p:cNvPr>
          <p:cNvSpPr/>
          <p:nvPr/>
        </p:nvSpPr>
        <p:spPr>
          <a:xfrm flipH="false" flipV="false" rot="0">
            <a:off x="-1913801" y="-4099284"/>
            <a:ext cx="6548684" cy="5665319"/>
          </a:xfrm>
          <a:custGeom>
            <a:avLst/>
            <a:gdLst/>
            <a:ahLst/>
            <a:cxnLst/>
            <a:rect r="r" b="b" t="t" l="l"/>
            <a:pathLst>
              <a:path h="5665319" w="6548684">
                <a:moveTo>
                  <a:pt x="0" y="0"/>
                </a:moveTo>
                <a:lnTo>
                  <a:pt x="6548684" y="0"/>
                </a:lnTo>
                <a:lnTo>
                  <a:pt x="6548684" y="5665318"/>
                </a:lnTo>
                <a:lnTo>
                  <a:pt x="0" y="56653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756000" y="1915234"/>
            <a:ext cx="3650283" cy="1543050"/>
          </a:xfrm>
          <a:prstGeom prst="rect">
            <a:avLst/>
          </a:prstGeom>
        </p:spPr>
        <p:txBody>
          <a:bodyPr anchor="t" rtlCol="false" tIns="0" lIns="0" bIns="0" rIns="0">
            <a:spAutoFit/>
          </a:bodyPr>
          <a:lstStyle/>
          <a:p>
            <a:pPr algn="l" marL="0" indent="0" lvl="0">
              <a:lnSpc>
                <a:spcPts val="4079"/>
              </a:lnSpc>
            </a:pPr>
            <a:r>
              <a:rPr lang="en-US" b="true" sz="3399" spc="101">
                <a:solidFill>
                  <a:srgbClr val="1B4444"/>
                </a:solidFill>
                <a:latin typeface="Montserrat Classic Bold"/>
                <a:ea typeface="Montserrat Classic Bold"/>
                <a:cs typeface="Montserrat Classic Bold"/>
                <a:sym typeface="Montserrat Classic Bold"/>
              </a:rPr>
              <a:t>OUR SAAS DEVELOPMENT PROCESS</a:t>
            </a:r>
          </a:p>
        </p:txBody>
      </p:sp>
      <p:graphicFrame>
        <p:nvGraphicFramePr>
          <p:cNvPr name="Table 8" id="8"/>
          <p:cNvGraphicFramePr>
            <a:graphicFrameLocks noGrp="true"/>
          </p:cNvGraphicFramePr>
          <p:nvPr/>
        </p:nvGraphicFramePr>
        <p:xfrm>
          <a:off x="4634883" y="2370677"/>
          <a:ext cx="2578628" cy="6928541"/>
        </p:xfrm>
        <a:graphic>
          <a:graphicData uri="http://schemas.openxmlformats.org/drawingml/2006/table">
            <a:tbl>
              <a:tblPr/>
              <a:tblGrid>
                <a:gridCol w="1121739"/>
                <a:gridCol w="1456889"/>
              </a:tblGrid>
              <a:tr h="1385708">
                <a:tc>
                  <a:txBody>
                    <a:bodyPr anchor="t" rtlCol="false"/>
                    <a:lstStyle/>
                    <a:p>
                      <a:pPr algn="r">
                        <a:lnSpc>
                          <a:spcPts val="1819"/>
                        </a:lnSpc>
                        <a:defRPr/>
                      </a:pPr>
                      <a:r>
                        <a:rPr lang="en-US" sz="1299" b="true">
                          <a:solidFill>
                            <a:srgbClr val="1B4444"/>
                          </a:solidFill>
                          <a:latin typeface="Montserrat Classic Bold"/>
                          <a:ea typeface="Montserrat Classic Bold"/>
                          <a:cs typeface="Montserrat Classic Bold"/>
                          <a:sym typeface="Montserrat Classic Bold"/>
                        </a:rPr>
                        <a:t>Phase 1</a:t>
                      </a:r>
                      <a:endParaRPr lang="en-US" sz="1100"/>
                    </a:p>
                  </a:txBody>
                  <a:tcPr marL="152400" marR="152400" marT="152400" marB="152400" anchor="t">
                    <a:lnL cmpd="sng" algn="ctr" cap="flat" w="0">
                      <a:solidFill>
                        <a:srgbClr val="1B4444"/>
                      </a:solidFill>
                      <a:prstDash val="solid"/>
                      <a:round/>
                      <a:headEnd type="none" w="med" len="med"/>
                      <a:tailEnd type="none" w="med" len="med"/>
                    </a:lnL>
                    <a:lnR cmpd="sng" algn="ctr" cap="flat" w="28575">
                      <a:solidFill>
                        <a:srgbClr val="FDA715"/>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c>
                  <a:txBody>
                    <a:bodyPr anchor="t" rtlCol="false"/>
                    <a:lstStyle/>
                    <a:p>
                      <a:pPr algn="l">
                        <a:lnSpc>
                          <a:spcPts val="1819"/>
                        </a:lnSpc>
                        <a:defRPr/>
                      </a:pPr>
                      <a:r>
                        <a:rPr lang="en-US" sz="1299">
                          <a:solidFill>
                            <a:srgbClr val="000001"/>
                          </a:solidFill>
                          <a:latin typeface="Montserrat Classic"/>
                          <a:ea typeface="Montserrat Classic"/>
                          <a:cs typeface="Montserrat Classic"/>
                          <a:sym typeface="Montserrat Classic"/>
                        </a:rPr>
                        <a:t>Discovery &amp; Planning </a:t>
                      </a:r>
                      <a:endParaRPr lang="en-US" sz="1100"/>
                    </a:p>
                  </a:txBody>
                  <a:tcPr marL="152400" marR="152400" marT="152400" marB="152400" anchor="t">
                    <a:lnL cmpd="sng" algn="ctr" cap="flat" w="28575">
                      <a:solidFill>
                        <a:srgbClr val="FDA715"/>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r>
              <a:tr h="1385708">
                <a:tc>
                  <a:txBody>
                    <a:bodyPr anchor="t" rtlCol="false"/>
                    <a:lstStyle/>
                    <a:p>
                      <a:pPr algn="r">
                        <a:lnSpc>
                          <a:spcPts val="1819"/>
                        </a:lnSpc>
                        <a:defRPr/>
                      </a:pPr>
                      <a:r>
                        <a:rPr lang="en-US" sz="1299" b="true">
                          <a:solidFill>
                            <a:srgbClr val="1B4444"/>
                          </a:solidFill>
                          <a:latin typeface="Montserrat Classic Bold"/>
                          <a:ea typeface="Montserrat Classic Bold"/>
                          <a:cs typeface="Montserrat Classic Bold"/>
                          <a:sym typeface="Montserrat Classic Bold"/>
                        </a:rPr>
                        <a:t>Phase 2</a:t>
                      </a:r>
                      <a:endParaRPr lang="en-US" sz="1100"/>
                    </a:p>
                  </a:txBody>
                  <a:tcPr marL="152400" marR="152400" marT="152400" marB="152400" anchor="t">
                    <a:lnL cmpd="sng" algn="ctr" cap="flat" w="0">
                      <a:solidFill>
                        <a:srgbClr val="1B4444"/>
                      </a:solidFill>
                      <a:prstDash val="solid"/>
                      <a:round/>
                      <a:headEnd type="none" w="med" len="med"/>
                      <a:tailEnd type="none" w="med" len="med"/>
                    </a:lnL>
                    <a:lnR cmpd="sng" algn="ctr" cap="flat" w="28575">
                      <a:solidFill>
                        <a:srgbClr val="FDA715"/>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c>
                  <a:txBody>
                    <a:bodyPr anchor="t" rtlCol="false"/>
                    <a:lstStyle/>
                    <a:p>
                      <a:pPr algn="l">
                        <a:lnSpc>
                          <a:spcPts val="1819"/>
                        </a:lnSpc>
                        <a:defRPr/>
                      </a:pPr>
                      <a:r>
                        <a:rPr lang="en-US" sz="1299">
                          <a:solidFill>
                            <a:srgbClr val="000001"/>
                          </a:solidFill>
                          <a:latin typeface="Montserrat Classic"/>
                          <a:ea typeface="Montserrat Classic"/>
                          <a:cs typeface="Montserrat Classic"/>
                          <a:sym typeface="Montserrat Classic"/>
                        </a:rPr>
                        <a:t>Design &amp; Prototyping</a:t>
                      </a:r>
                      <a:endParaRPr lang="en-US" sz="1100"/>
                    </a:p>
                    <a:p>
                      <a:pPr algn="l">
                        <a:lnSpc>
                          <a:spcPts val="1819"/>
                        </a:lnSpc>
                      </a:pPr>
                    </a:p>
                  </a:txBody>
                  <a:tcPr marL="152400" marR="152400" marT="152400" marB="152400" anchor="t">
                    <a:lnL cmpd="sng" algn="ctr" cap="flat" w="28575">
                      <a:solidFill>
                        <a:srgbClr val="FDA715"/>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r>
              <a:tr h="1385708">
                <a:tc>
                  <a:txBody>
                    <a:bodyPr anchor="t" rtlCol="false"/>
                    <a:lstStyle/>
                    <a:p>
                      <a:pPr algn="r">
                        <a:lnSpc>
                          <a:spcPts val="1819"/>
                        </a:lnSpc>
                        <a:defRPr/>
                      </a:pPr>
                      <a:r>
                        <a:rPr lang="en-US" sz="1299" b="true">
                          <a:solidFill>
                            <a:srgbClr val="1B4444"/>
                          </a:solidFill>
                          <a:latin typeface="Montserrat Classic Bold"/>
                          <a:ea typeface="Montserrat Classic Bold"/>
                          <a:cs typeface="Montserrat Classic Bold"/>
                          <a:sym typeface="Montserrat Classic Bold"/>
                        </a:rPr>
                        <a:t>Phase 3</a:t>
                      </a:r>
                      <a:endParaRPr lang="en-US" sz="1100"/>
                    </a:p>
                  </a:txBody>
                  <a:tcPr marL="152400" marR="152400" marT="152400" marB="152400" anchor="t">
                    <a:lnL cmpd="sng" algn="ctr" cap="flat" w="0">
                      <a:solidFill>
                        <a:srgbClr val="1B4444"/>
                      </a:solidFill>
                      <a:prstDash val="solid"/>
                      <a:round/>
                      <a:headEnd type="none" w="med" len="med"/>
                      <a:tailEnd type="none" w="med" len="med"/>
                    </a:lnL>
                    <a:lnR cmpd="sng" algn="ctr" cap="flat" w="28575">
                      <a:solidFill>
                        <a:srgbClr val="FDA715"/>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c>
                  <a:txBody>
                    <a:bodyPr anchor="t" rtlCol="false"/>
                    <a:lstStyle/>
                    <a:p>
                      <a:pPr algn="l">
                        <a:lnSpc>
                          <a:spcPts val="1819"/>
                        </a:lnSpc>
                        <a:defRPr/>
                      </a:pPr>
                      <a:r>
                        <a:rPr lang="en-US" sz="1299">
                          <a:solidFill>
                            <a:srgbClr val="000001"/>
                          </a:solidFill>
                          <a:latin typeface="Montserrat Classic"/>
                          <a:ea typeface="Montserrat Classic"/>
                          <a:cs typeface="Montserrat Classic"/>
                          <a:sym typeface="Montserrat Classic"/>
                        </a:rPr>
                        <a:t>Development &amp; Testing</a:t>
                      </a:r>
                      <a:endParaRPr lang="en-US" sz="1100"/>
                    </a:p>
                    <a:p>
                      <a:pPr algn="l">
                        <a:lnSpc>
                          <a:spcPts val="1819"/>
                        </a:lnSpc>
                      </a:pPr>
                    </a:p>
                  </a:txBody>
                  <a:tcPr marL="152400" marR="152400" marT="152400" marB="152400" anchor="t">
                    <a:lnL cmpd="sng" algn="ctr" cap="flat" w="28575">
                      <a:solidFill>
                        <a:srgbClr val="FDA715"/>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r>
              <a:tr h="1385708">
                <a:tc>
                  <a:txBody>
                    <a:bodyPr anchor="t" rtlCol="false"/>
                    <a:lstStyle/>
                    <a:p>
                      <a:pPr algn="r">
                        <a:lnSpc>
                          <a:spcPts val="1819"/>
                        </a:lnSpc>
                        <a:defRPr/>
                      </a:pPr>
                      <a:r>
                        <a:rPr lang="en-US" sz="1299" b="true">
                          <a:solidFill>
                            <a:srgbClr val="1B4444"/>
                          </a:solidFill>
                          <a:latin typeface="Montserrat Classic Bold"/>
                          <a:ea typeface="Montserrat Classic Bold"/>
                          <a:cs typeface="Montserrat Classic Bold"/>
                          <a:sym typeface="Montserrat Classic Bold"/>
                        </a:rPr>
                        <a:t>Phase 4</a:t>
                      </a:r>
                      <a:endParaRPr lang="en-US" sz="1100"/>
                    </a:p>
                  </a:txBody>
                  <a:tcPr marL="152400" marR="152400" marT="152400" marB="152400" anchor="t">
                    <a:lnL cmpd="sng" algn="ctr" cap="flat" w="0">
                      <a:solidFill>
                        <a:srgbClr val="1B4444"/>
                      </a:solidFill>
                      <a:prstDash val="solid"/>
                      <a:round/>
                      <a:headEnd type="none" w="med" len="med"/>
                      <a:tailEnd type="none" w="med" len="med"/>
                    </a:lnL>
                    <a:lnR cmpd="sng" algn="ctr" cap="flat" w="28575">
                      <a:solidFill>
                        <a:srgbClr val="FDA715"/>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c>
                  <a:txBody>
                    <a:bodyPr anchor="t" rtlCol="false"/>
                    <a:lstStyle/>
                    <a:p>
                      <a:pPr algn="l">
                        <a:lnSpc>
                          <a:spcPts val="1819"/>
                        </a:lnSpc>
                        <a:defRPr/>
                      </a:pPr>
                      <a:r>
                        <a:rPr lang="en-US" sz="1299">
                          <a:solidFill>
                            <a:srgbClr val="000001"/>
                          </a:solidFill>
                          <a:latin typeface="Montserrat Classic"/>
                          <a:ea typeface="Montserrat Classic"/>
                          <a:cs typeface="Montserrat Classic"/>
                          <a:sym typeface="Montserrat Classic"/>
                        </a:rPr>
                        <a:t>Deployment &amp; Integration </a:t>
                      </a:r>
                      <a:endParaRPr lang="en-US" sz="1100"/>
                    </a:p>
                    <a:p>
                      <a:pPr algn="l">
                        <a:lnSpc>
                          <a:spcPts val="1819"/>
                        </a:lnSpc>
                      </a:pPr>
                    </a:p>
                  </a:txBody>
                  <a:tcPr marL="152400" marR="152400" marT="152400" marB="152400" anchor="t">
                    <a:lnL cmpd="sng" algn="ctr" cap="flat" w="28575">
                      <a:solidFill>
                        <a:srgbClr val="FDA715"/>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r>
              <a:tr h="1385708">
                <a:tc>
                  <a:txBody>
                    <a:bodyPr anchor="t" rtlCol="false"/>
                    <a:lstStyle/>
                    <a:p>
                      <a:pPr algn="r">
                        <a:lnSpc>
                          <a:spcPts val="1819"/>
                        </a:lnSpc>
                        <a:defRPr/>
                      </a:pPr>
                      <a:r>
                        <a:rPr lang="en-US" sz="1299" b="true">
                          <a:solidFill>
                            <a:srgbClr val="1B4444"/>
                          </a:solidFill>
                          <a:latin typeface="Montserrat Classic Bold"/>
                          <a:ea typeface="Montserrat Classic Bold"/>
                          <a:cs typeface="Montserrat Classic Bold"/>
                          <a:sym typeface="Montserrat Classic Bold"/>
                        </a:rPr>
                        <a:t>Phase 5</a:t>
                      </a:r>
                      <a:endParaRPr lang="en-US" sz="1100"/>
                    </a:p>
                  </a:txBody>
                  <a:tcPr marL="152400" marR="152400" marT="152400" marB="152400" anchor="t">
                    <a:lnL cmpd="sng" algn="ctr" cap="flat" w="0">
                      <a:solidFill>
                        <a:srgbClr val="1B4444"/>
                      </a:solidFill>
                      <a:prstDash val="solid"/>
                      <a:round/>
                      <a:headEnd type="none" w="med" len="med"/>
                      <a:tailEnd type="none" w="med" len="med"/>
                    </a:lnL>
                    <a:lnR cmpd="sng" algn="ctr" cap="flat" w="28575">
                      <a:solidFill>
                        <a:srgbClr val="FDA715"/>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c>
                  <a:txBody>
                    <a:bodyPr anchor="t" rtlCol="false"/>
                    <a:lstStyle/>
                    <a:p>
                      <a:pPr algn="l">
                        <a:lnSpc>
                          <a:spcPts val="1819"/>
                        </a:lnSpc>
                        <a:defRPr/>
                      </a:pPr>
                      <a:r>
                        <a:rPr lang="en-US" sz="1299">
                          <a:solidFill>
                            <a:srgbClr val="000001"/>
                          </a:solidFill>
                          <a:latin typeface="Montserrat Classic"/>
                          <a:ea typeface="Montserrat Classic"/>
                          <a:cs typeface="Montserrat Classic"/>
                          <a:sym typeface="Montserrat Classic"/>
                        </a:rPr>
                        <a:t>Support &amp; Optimization</a:t>
                      </a:r>
                      <a:endParaRPr lang="en-US" sz="1100"/>
                    </a:p>
                  </a:txBody>
                  <a:tcPr marL="152400" marR="152400" marT="152400" marB="152400" anchor="t">
                    <a:lnL cmpd="sng" algn="ctr" cap="flat" w="28575">
                      <a:solidFill>
                        <a:srgbClr val="FDA715"/>
                      </a:solidFill>
                      <a:prstDash val="solid"/>
                      <a:round/>
                      <a:headEnd type="none" w="med" len="med"/>
                      <a:tailEnd type="none" w="med" len="med"/>
                    </a:lnL>
                    <a:lnR cmpd="sng" algn="ctr" cap="flat" w="0">
                      <a:solidFill>
                        <a:srgbClr val="1B4444"/>
                      </a:solidFill>
                      <a:prstDash val="solid"/>
                      <a:round/>
                      <a:headEnd type="none" w="med" len="med"/>
                      <a:tailEnd type="none" w="med" len="med"/>
                    </a:lnR>
                    <a:lnT cmpd="sng" algn="ctr" cap="flat" w="0">
                      <a:solidFill>
                        <a:srgbClr val="1B4444"/>
                      </a:solidFill>
                      <a:prstDash val="solid"/>
                      <a:round/>
                      <a:headEnd type="none" w="med" len="med"/>
                      <a:tailEnd type="none" w="med" len="med"/>
                    </a:lnT>
                    <a:lnB cmpd="sng" algn="ctr" cap="flat" w="0">
                      <a:solidFill>
                        <a:srgbClr val="1B4444"/>
                      </a:solidFill>
                      <a:prstDash val="solid"/>
                      <a:round/>
                      <a:headEnd type="none" w="med" len="med"/>
                      <a:tailEnd type="none" w="med" len="med"/>
                    </a:lnB>
                  </a:tcPr>
                </a:tc>
              </a:tr>
            </a:tbl>
          </a:graphicData>
        </a:graphic>
      </p:graphicFrame>
      <p:sp>
        <p:nvSpPr>
          <p:cNvPr name="TextBox 9" id="9"/>
          <p:cNvSpPr txBox="true"/>
          <p:nvPr/>
        </p:nvSpPr>
        <p:spPr>
          <a:xfrm rot="0">
            <a:off x="756000" y="3647619"/>
            <a:ext cx="3650283" cy="5939790"/>
          </a:xfrm>
          <a:prstGeom prst="rect">
            <a:avLst/>
          </a:prstGeom>
        </p:spPr>
        <p:txBody>
          <a:bodyPr anchor="t" rtlCol="false" tIns="0" lIns="0" bIns="0" rIns="0">
            <a:spAutoFit/>
          </a:bodyPr>
          <a:lstStyle/>
          <a:p>
            <a:pPr algn="l">
              <a:lnSpc>
                <a:spcPts val="1920"/>
              </a:lnSpc>
            </a:pPr>
            <a:r>
              <a:rPr lang="en-US" sz="1199" spc="23">
                <a:solidFill>
                  <a:srgbClr val="000001"/>
                </a:solidFill>
                <a:latin typeface="Montserrat Classic"/>
                <a:ea typeface="Montserrat Classic"/>
                <a:cs typeface="Montserrat Classic"/>
                <a:sym typeface="Montserrat Classic"/>
              </a:rPr>
              <a:t>Our SaaS development process starts with </a:t>
            </a:r>
            <a:r>
              <a:rPr lang="en-US" sz="1199" spc="23" b="true">
                <a:solidFill>
                  <a:srgbClr val="000001"/>
                </a:solidFill>
                <a:latin typeface="Montserrat Classic Bold"/>
                <a:ea typeface="Montserrat Classic Bold"/>
                <a:cs typeface="Montserrat Classic Bold"/>
                <a:sym typeface="Montserrat Classic Bold"/>
              </a:rPr>
              <a:t>Discovery &amp; Planning</a:t>
            </a:r>
            <a:r>
              <a:rPr lang="en-US" sz="1199" spc="23">
                <a:solidFill>
                  <a:srgbClr val="000001"/>
                </a:solidFill>
                <a:latin typeface="Montserrat Classic"/>
                <a:ea typeface="Montserrat Classic"/>
                <a:cs typeface="Montserrat Classic"/>
                <a:sym typeface="Montserrat Classic"/>
              </a:rPr>
              <a:t>, where we take the time to understand your business goals, challenges, and requirements. We then create a strategic roadmap to ensure that your SaaS application aligns with your vision. Next, we move on to </a:t>
            </a:r>
            <a:r>
              <a:rPr lang="en-US" sz="1199" spc="23" b="true">
                <a:solidFill>
                  <a:srgbClr val="000001"/>
                </a:solidFill>
                <a:latin typeface="Montserrat Classic Bold"/>
                <a:ea typeface="Montserrat Classic Bold"/>
                <a:cs typeface="Montserrat Classic Bold"/>
                <a:sym typeface="Montserrat Classic Bold"/>
              </a:rPr>
              <a:t>Design &amp; Prototyping</a:t>
            </a:r>
            <a:r>
              <a:rPr lang="en-US" sz="1199" spc="23">
                <a:solidFill>
                  <a:srgbClr val="000001"/>
                </a:solidFill>
                <a:latin typeface="Montserrat Classic"/>
                <a:ea typeface="Montserrat Classic"/>
                <a:cs typeface="Montserrat Classic"/>
                <a:sym typeface="Montserrat Classic"/>
              </a:rPr>
              <a:t>, where we focus on crafting a user-friendly interface with interactive prototypes that give you a clear idea of how the final product will look and function. Once the design is finalized, we enter the </a:t>
            </a:r>
            <a:r>
              <a:rPr lang="en-US" sz="1199" spc="23" b="true">
                <a:solidFill>
                  <a:srgbClr val="000001"/>
                </a:solidFill>
                <a:latin typeface="Montserrat Classic Bold"/>
                <a:ea typeface="Montserrat Classic Bold"/>
                <a:cs typeface="Montserrat Classic Bold"/>
                <a:sym typeface="Montserrat Classic Bold"/>
              </a:rPr>
              <a:t>Development &amp; Testing</a:t>
            </a:r>
            <a:r>
              <a:rPr lang="en-US" sz="1199" spc="23">
                <a:solidFill>
                  <a:srgbClr val="000001"/>
                </a:solidFill>
                <a:latin typeface="Montserrat Classic"/>
                <a:ea typeface="Montserrat Classic"/>
                <a:cs typeface="Montserrat Classic"/>
                <a:sym typeface="Montserrat Classic"/>
              </a:rPr>
              <a:t> phase, where our expert developers build the application while performing rigorous testing to ensure high performance, security, and scalability. After thorough testing, we proceed to </a:t>
            </a:r>
            <a:r>
              <a:rPr lang="en-US" sz="1199" spc="23" b="true">
                <a:solidFill>
                  <a:srgbClr val="000001"/>
                </a:solidFill>
                <a:latin typeface="Montserrat Classic Bold"/>
                <a:ea typeface="Montserrat Classic Bold"/>
                <a:cs typeface="Montserrat Classic Bold"/>
                <a:sym typeface="Montserrat Classic Bold"/>
              </a:rPr>
              <a:t>Deployment &amp; Integration</a:t>
            </a:r>
            <a:r>
              <a:rPr lang="en-US" sz="1199" spc="23">
                <a:solidFill>
                  <a:srgbClr val="000001"/>
                </a:solidFill>
                <a:latin typeface="Montserrat Classic"/>
                <a:ea typeface="Montserrat Classic"/>
                <a:cs typeface="Montserrat Classic"/>
                <a:sym typeface="Montserrat Classic"/>
              </a:rPr>
              <a:t>, ensuring a smooth launch and seamless connection with your existing tools and systems. Finally, we provide </a:t>
            </a:r>
            <a:r>
              <a:rPr lang="en-US" sz="1199" spc="23" b="true">
                <a:solidFill>
                  <a:srgbClr val="000001"/>
                </a:solidFill>
                <a:latin typeface="Montserrat Classic Bold"/>
                <a:ea typeface="Montserrat Classic Bold"/>
                <a:cs typeface="Montserrat Classic Bold"/>
                <a:sym typeface="Montserrat Classic Bold"/>
              </a:rPr>
              <a:t>Support &amp; Optimization</a:t>
            </a:r>
            <a:r>
              <a:rPr lang="en-US" sz="1199" spc="23">
                <a:solidFill>
                  <a:srgbClr val="000001"/>
                </a:solidFill>
                <a:latin typeface="Montserrat Classic"/>
                <a:ea typeface="Montserrat Classic"/>
                <a:cs typeface="Montserrat Classic"/>
                <a:sym typeface="Montserrat Classic"/>
              </a:rPr>
              <a:t>, offering continuous updates, monitoring, and technical assistance to keep your SaaS solution running efficiently and improving over time.</a:t>
            </a:r>
          </a:p>
          <a:p>
            <a:pPr algn="l" marL="0" indent="0" lvl="0">
              <a:lnSpc>
                <a:spcPts val="1920"/>
              </a:lnSpc>
              <a:spcBef>
                <a:spcPct val="0"/>
              </a:spcBef>
            </a:pPr>
          </a:p>
        </p:txBody>
      </p:sp>
      <p:sp>
        <p:nvSpPr>
          <p:cNvPr name="Freeform 10" id="10"/>
          <p:cNvSpPr/>
          <p:nvPr/>
        </p:nvSpPr>
        <p:spPr>
          <a:xfrm flipH="false" flipV="false" rot="0">
            <a:off x="756000" y="9918693"/>
            <a:ext cx="1796637" cy="546550"/>
          </a:xfrm>
          <a:custGeom>
            <a:avLst/>
            <a:gdLst/>
            <a:ahLst/>
            <a:cxnLst/>
            <a:rect r="r" b="b" t="t" l="l"/>
            <a:pathLst>
              <a:path h="546550" w="1796637">
                <a:moveTo>
                  <a:pt x="0" y="0"/>
                </a:moveTo>
                <a:lnTo>
                  <a:pt x="1796637" y="0"/>
                </a:lnTo>
                <a:lnTo>
                  <a:pt x="1796637" y="546550"/>
                </a:lnTo>
                <a:lnTo>
                  <a:pt x="0" y="546550"/>
                </a:lnTo>
                <a:lnTo>
                  <a:pt x="0" y="0"/>
                </a:lnTo>
                <a:close/>
              </a:path>
            </a:pathLst>
          </a:custGeom>
          <a:blipFill>
            <a:blip r:embed="rId6"/>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116768" y="4178463"/>
            <a:ext cx="4501942" cy="3898430"/>
            <a:chOff x="0" y="0"/>
            <a:chExt cx="7029450" cy="6087110"/>
          </a:xfrm>
        </p:grpSpPr>
        <p:sp>
          <p:nvSpPr>
            <p:cNvPr name="Freeform 3" id="3"/>
            <p:cNvSpPr/>
            <p:nvPr/>
          </p:nvSpPr>
          <p:spPr>
            <a:xfrm flipH="false" flipV="false" rot="0">
              <a:off x="0" y="0"/>
              <a:ext cx="7029450" cy="6088380"/>
            </a:xfrm>
            <a:custGeom>
              <a:avLst/>
              <a:gdLst/>
              <a:ahLst/>
              <a:cxnLst/>
              <a:rect r="r" b="b" t="t" l="l"/>
              <a:pathLst>
                <a:path h="6088380" w="7029450">
                  <a:moveTo>
                    <a:pt x="5271770" y="0"/>
                  </a:moveTo>
                  <a:lnTo>
                    <a:pt x="1757680" y="0"/>
                  </a:lnTo>
                  <a:lnTo>
                    <a:pt x="0" y="3044190"/>
                  </a:lnTo>
                  <a:lnTo>
                    <a:pt x="0" y="4330700"/>
                  </a:lnTo>
                  <a:cubicBezTo>
                    <a:pt x="0" y="5300980"/>
                    <a:pt x="787400" y="6088380"/>
                    <a:pt x="1757680" y="6088380"/>
                  </a:cubicBezTo>
                  <a:lnTo>
                    <a:pt x="1757680" y="6088380"/>
                  </a:lnTo>
                  <a:lnTo>
                    <a:pt x="5271770" y="6088380"/>
                  </a:lnTo>
                  <a:lnTo>
                    <a:pt x="7029450" y="3044190"/>
                  </a:lnTo>
                  <a:lnTo>
                    <a:pt x="7029450" y="1757680"/>
                  </a:lnTo>
                  <a:cubicBezTo>
                    <a:pt x="7029450" y="787400"/>
                    <a:pt x="6242050" y="0"/>
                    <a:pt x="5271770" y="0"/>
                  </a:cubicBezTo>
                  <a:lnTo>
                    <a:pt x="5271770" y="0"/>
                  </a:lnTo>
                  <a:close/>
                </a:path>
              </a:pathLst>
            </a:custGeom>
            <a:blipFill>
              <a:blip r:embed="rId2"/>
              <a:stretch>
                <a:fillRect l="-26988" t="0" r="-26988" b="0"/>
              </a:stretch>
            </a:blipFill>
          </p:spPr>
        </p:sp>
      </p:grpSp>
      <p:sp>
        <p:nvSpPr>
          <p:cNvPr name="AutoShape 4" id="4">
            <a:extLst>
              <a:ext uri="{C183D7F6-B498-43B3-948B-1728B52AA6E4}">
                <adec:decorative xmlns:adec="http://schemas.microsoft.com/office/drawing/2017/decorative" val="1"/>
              </a:ext>
            </a:extLst>
          </p:cNvPr>
          <p:cNvSpPr/>
          <p:nvPr/>
        </p:nvSpPr>
        <p:spPr>
          <a:xfrm rot="0">
            <a:off x="-310810" y="9691937"/>
            <a:ext cx="7024810" cy="1234063"/>
          </a:xfrm>
          <a:prstGeom prst="rect">
            <a:avLst/>
          </a:prstGeom>
          <a:solidFill>
            <a:srgbClr val="1B4444"/>
          </a:solidFill>
        </p:spPr>
      </p:sp>
      <p:sp>
        <p:nvSpPr>
          <p:cNvPr name="Freeform 5" id="5">
            <a:extLst>
              <a:ext uri="{C183D7F6-B498-43B3-948B-1728B52AA6E4}">
                <adec:decorative xmlns:adec="http://schemas.microsoft.com/office/drawing/2017/decorative" val="1"/>
              </a:ext>
            </a:extLst>
          </p:cNvPr>
          <p:cNvSpPr/>
          <p:nvPr/>
        </p:nvSpPr>
        <p:spPr>
          <a:xfrm flipH="false" flipV="false" rot="-10800000">
            <a:off x="5733112" y="9691937"/>
            <a:ext cx="2854576" cy="2468126"/>
          </a:xfrm>
          <a:custGeom>
            <a:avLst/>
            <a:gdLst/>
            <a:ahLst/>
            <a:cxnLst/>
            <a:rect r="r" b="b" t="t" l="l"/>
            <a:pathLst>
              <a:path h="2468126" w="2854576">
                <a:moveTo>
                  <a:pt x="0" y="0"/>
                </a:moveTo>
                <a:lnTo>
                  <a:pt x="2854576" y="0"/>
                </a:lnTo>
                <a:lnTo>
                  <a:pt x="2854576" y="2468126"/>
                </a:lnTo>
                <a:lnTo>
                  <a:pt x="0" y="24681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a:extLst>
              <a:ext uri="{C183D7F6-B498-43B3-948B-1728B52AA6E4}">
                <adec:decorative xmlns:adec="http://schemas.microsoft.com/office/drawing/2017/decorative" val="1"/>
              </a:ext>
            </a:extLst>
          </p:cNvPr>
          <p:cNvSpPr/>
          <p:nvPr/>
        </p:nvSpPr>
        <p:spPr>
          <a:xfrm flipH="true" flipV="false" rot="0">
            <a:off x="2911344" y="-4267204"/>
            <a:ext cx="6548684" cy="5665319"/>
          </a:xfrm>
          <a:custGeom>
            <a:avLst/>
            <a:gdLst/>
            <a:ahLst/>
            <a:cxnLst/>
            <a:rect r="r" b="b" t="t" l="l"/>
            <a:pathLst>
              <a:path h="5665319" w="6548684">
                <a:moveTo>
                  <a:pt x="6548685" y="0"/>
                </a:moveTo>
                <a:lnTo>
                  <a:pt x="0" y="0"/>
                </a:lnTo>
                <a:lnTo>
                  <a:pt x="0" y="5665319"/>
                </a:lnTo>
                <a:lnTo>
                  <a:pt x="6548685" y="5665319"/>
                </a:lnTo>
                <a:lnTo>
                  <a:pt x="6548685"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122900" y="3388533"/>
            <a:ext cx="321094" cy="291392"/>
          </a:xfrm>
          <a:custGeom>
            <a:avLst/>
            <a:gdLst/>
            <a:ahLst/>
            <a:cxnLst/>
            <a:rect r="r" b="b" t="t" l="l"/>
            <a:pathLst>
              <a:path h="291392" w="321094">
                <a:moveTo>
                  <a:pt x="0" y="0"/>
                </a:moveTo>
                <a:lnTo>
                  <a:pt x="321094" y="0"/>
                </a:lnTo>
                <a:lnTo>
                  <a:pt x="321094" y="291392"/>
                </a:lnTo>
                <a:lnTo>
                  <a:pt x="0" y="2913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6185687" y="10061415"/>
            <a:ext cx="618313" cy="198120"/>
          </a:xfrm>
          <a:prstGeom prst="rect">
            <a:avLst/>
          </a:prstGeom>
        </p:spPr>
        <p:txBody>
          <a:bodyPr anchor="t" rtlCol="false" tIns="0" lIns="0" bIns="0" rIns="0">
            <a:spAutoFit/>
          </a:bodyPr>
          <a:lstStyle/>
          <a:p>
            <a:pPr algn="r" marL="0" indent="0" lvl="0">
              <a:lnSpc>
                <a:spcPts val="1679"/>
              </a:lnSpc>
              <a:spcBef>
                <a:spcPct val="0"/>
              </a:spcBef>
            </a:pPr>
            <a:r>
              <a:rPr lang="en-US" b="true" sz="1199" spc="59">
                <a:solidFill>
                  <a:srgbClr val="1B4444"/>
                </a:solidFill>
                <a:latin typeface="Montserrat Classic Bold"/>
                <a:ea typeface="Montserrat Classic Bold"/>
                <a:cs typeface="Montserrat Classic Bold"/>
                <a:sym typeface="Montserrat Classic Bold"/>
              </a:rPr>
              <a:t>06</a:t>
            </a:r>
          </a:p>
        </p:txBody>
      </p:sp>
      <p:sp>
        <p:nvSpPr>
          <p:cNvPr name="TextBox 9" id="9"/>
          <p:cNvSpPr txBox="true"/>
          <p:nvPr/>
        </p:nvSpPr>
        <p:spPr>
          <a:xfrm rot="0">
            <a:off x="3137813" y="566135"/>
            <a:ext cx="3666187" cy="198120"/>
          </a:xfrm>
          <a:prstGeom prst="rect">
            <a:avLst/>
          </a:prstGeom>
        </p:spPr>
        <p:txBody>
          <a:bodyPr anchor="t" rtlCol="false" tIns="0" lIns="0" bIns="0" rIns="0">
            <a:spAutoFit/>
          </a:bodyPr>
          <a:lstStyle/>
          <a:p>
            <a:pPr algn="r" marL="0" indent="0" lvl="0">
              <a:lnSpc>
                <a:spcPts val="1679"/>
              </a:lnSpc>
              <a:spcBef>
                <a:spcPct val="0"/>
              </a:spcBef>
            </a:pPr>
            <a:r>
              <a:rPr lang="en-US" b="true" sz="1199" spc="143">
                <a:solidFill>
                  <a:srgbClr val="3E7474"/>
                </a:solidFill>
                <a:latin typeface="Montserrat Classic Bold"/>
                <a:ea typeface="Montserrat Classic Bold"/>
                <a:cs typeface="Montserrat Classic Bold"/>
                <a:sym typeface="Montserrat Classic Bold"/>
              </a:rPr>
              <a:t>SAAS APPLICATION</a:t>
            </a:r>
          </a:p>
        </p:txBody>
      </p:sp>
      <p:grpSp>
        <p:nvGrpSpPr>
          <p:cNvPr name="Group 10" id="10"/>
          <p:cNvGrpSpPr/>
          <p:nvPr/>
        </p:nvGrpSpPr>
        <p:grpSpPr>
          <a:xfrm rot="0">
            <a:off x="756000" y="756000"/>
            <a:ext cx="3366900" cy="1707877"/>
            <a:chOff x="0" y="0"/>
            <a:chExt cx="4489200" cy="2277169"/>
          </a:xfrm>
        </p:grpSpPr>
        <p:sp>
          <p:nvSpPr>
            <p:cNvPr name="TextBox 11" id="11"/>
            <p:cNvSpPr txBox="true"/>
            <p:nvPr/>
          </p:nvSpPr>
          <p:spPr>
            <a:xfrm rot="0">
              <a:off x="0" y="0"/>
              <a:ext cx="4489200" cy="1371600"/>
            </a:xfrm>
            <a:prstGeom prst="rect">
              <a:avLst/>
            </a:prstGeom>
          </p:spPr>
          <p:txBody>
            <a:bodyPr anchor="t" rtlCol="false" tIns="0" lIns="0" bIns="0" rIns="0">
              <a:spAutoFit/>
            </a:bodyPr>
            <a:lstStyle/>
            <a:p>
              <a:pPr algn="l" marL="0" indent="0" lvl="0">
                <a:lnSpc>
                  <a:spcPts val="4079"/>
                </a:lnSpc>
              </a:pPr>
              <a:r>
                <a:rPr lang="en-US" b="true" sz="3399" spc="101">
                  <a:solidFill>
                    <a:srgbClr val="1B4444"/>
                  </a:solidFill>
                  <a:latin typeface="Montserrat Classic Bold"/>
                  <a:ea typeface="Montserrat Classic Bold"/>
                  <a:cs typeface="Montserrat Classic Bold"/>
                  <a:sym typeface="Montserrat Classic Bold"/>
                </a:rPr>
                <a:t>INDUSTRIES WE SERVE</a:t>
              </a:r>
            </a:p>
          </p:txBody>
        </p:sp>
        <p:sp>
          <p:nvSpPr>
            <p:cNvPr name="TextBox 12" id="12"/>
            <p:cNvSpPr txBox="true"/>
            <p:nvPr/>
          </p:nvSpPr>
          <p:spPr>
            <a:xfrm rot="0">
              <a:off x="0" y="1635607"/>
              <a:ext cx="4489200" cy="641562"/>
            </a:xfrm>
            <a:prstGeom prst="rect">
              <a:avLst/>
            </a:prstGeom>
          </p:spPr>
          <p:txBody>
            <a:bodyPr anchor="t" rtlCol="false" tIns="0" lIns="0" bIns="0" rIns="0">
              <a:spAutoFit/>
            </a:bodyPr>
            <a:lstStyle/>
            <a:p>
              <a:pPr algn="l" marL="0" indent="0" lvl="0">
                <a:lnSpc>
                  <a:spcPts val="1960"/>
                </a:lnSpc>
                <a:spcBef>
                  <a:spcPct val="0"/>
                </a:spcBef>
              </a:pPr>
              <a:r>
                <a:rPr lang="en-US" sz="1400">
                  <a:solidFill>
                    <a:srgbClr val="000001"/>
                  </a:solidFill>
                  <a:latin typeface="Montserrat Classic"/>
                  <a:ea typeface="Montserrat Classic"/>
                  <a:cs typeface="Montserrat Classic"/>
                  <a:sym typeface="Montserrat Classic"/>
                </a:rPr>
                <a:t>We develop SaaS applications for a wide range of industries, including:</a:t>
              </a:r>
            </a:p>
          </p:txBody>
        </p:sp>
      </p:grpSp>
      <p:sp>
        <p:nvSpPr>
          <p:cNvPr name="TextBox 13" id="13"/>
          <p:cNvSpPr txBox="true"/>
          <p:nvPr/>
        </p:nvSpPr>
        <p:spPr>
          <a:xfrm rot="0">
            <a:off x="4583268" y="3269434"/>
            <a:ext cx="2796179" cy="538480"/>
          </a:xfrm>
          <a:prstGeom prst="rect">
            <a:avLst/>
          </a:prstGeom>
        </p:spPr>
        <p:txBody>
          <a:bodyPr anchor="t" rtlCol="false" tIns="0" lIns="0" bIns="0" rIns="0">
            <a:spAutoFit/>
          </a:bodyPr>
          <a:lstStyle/>
          <a:p>
            <a:pPr algn="l" marL="0" indent="0" lvl="0">
              <a:lnSpc>
                <a:spcPts val="2239"/>
              </a:lnSpc>
            </a:pPr>
            <a:r>
              <a:rPr lang="en-US" sz="1399" spc="27">
                <a:solidFill>
                  <a:srgbClr val="000001"/>
                </a:solidFill>
                <a:latin typeface="Montserrat Classic"/>
                <a:ea typeface="Montserrat Classic"/>
                <a:cs typeface="Montserrat Classic"/>
                <a:sym typeface="Montserrat Classic"/>
              </a:rPr>
              <a:t>Real Estate &amp; Property Management</a:t>
            </a:r>
          </a:p>
        </p:txBody>
      </p:sp>
      <p:sp>
        <p:nvSpPr>
          <p:cNvPr name="Freeform 14" id="14"/>
          <p:cNvSpPr/>
          <p:nvPr/>
        </p:nvSpPr>
        <p:spPr>
          <a:xfrm flipH="false" flipV="false" rot="0">
            <a:off x="4104838" y="4032767"/>
            <a:ext cx="321094" cy="291392"/>
          </a:xfrm>
          <a:custGeom>
            <a:avLst/>
            <a:gdLst/>
            <a:ahLst/>
            <a:cxnLst/>
            <a:rect r="r" b="b" t="t" l="l"/>
            <a:pathLst>
              <a:path h="291392" w="321094">
                <a:moveTo>
                  <a:pt x="0" y="0"/>
                </a:moveTo>
                <a:lnTo>
                  <a:pt x="321094" y="0"/>
                </a:lnTo>
                <a:lnTo>
                  <a:pt x="321094" y="291392"/>
                </a:lnTo>
                <a:lnTo>
                  <a:pt x="0" y="2913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4583268" y="4032731"/>
            <a:ext cx="2796179" cy="262255"/>
          </a:xfrm>
          <a:prstGeom prst="rect">
            <a:avLst/>
          </a:prstGeom>
        </p:spPr>
        <p:txBody>
          <a:bodyPr anchor="t" rtlCol="false" tIns="0" lIns="0" bIns="0" rIns="0">
            <a:spAutoFit/>
          </a:bodyPr>
          <a:lstStyle/>
          <a:p>
            <a:pPr algn="l" marL="0" indent="0" lvl="0">
              <a:lnSpc>
                <a:spcPts val="2239"/>
              </a:lnSpc>
            </a:pPr>
            <a:r>
              <a:rPr lang="en-US" sz="1399" spc="27">
                <a:solidFill>
                  <a:srgbClr val="000001"/>
                </a:solidFill>
                <a:latin typeface="Montserrat Classic"/>
                <a:ea typeface="Montserrat Classic"/>
                <a:cs typeface="Montserrat Classic"/>
                <a:sym typeface="Montserrat Classic"/>
              </a:rPr>
              <a:t>E-commerce &amp; Retail</a:t>
            </a:r>
          </a:p>
        </p:txBody>
      </p:sp>
      <p:sp>
        <p:nvSpPr>
          <p:cNvPr name="Freeform 16" id="16"/>
          <p:cNvSpPr/>
          <p:nvPr/>
        </p:nvSpPr>
        <p:spPr>
          <a:xfrm flipH="false" flipV="false" rot="0">
            <a:off x="4122900" y="4619434"/>
            <a:ext cx="321094" cy="291392"/>
          </a:xfrm>
          <a:custGeom>
            <a:avLst/>
            <a:gdLst/>
            <a:ahLst/>
            <a:cxnLst/>
            <a:rect r="r" b="b" t="t" l="l"/>
            <a:pathLst>
              <a:path h="291392" w="321094">
                <a:moveTo>
                  <a:pt x="0" y="0"/>
                </a:moveTo>
                <a:lnTo>
                  <a:pt x="321094" y="0"/>
                </a:lnTo>
                <a:lnTo>
                  <a:pt x="321094" y="291393"/>
                </a:lnTo>
                <a:lnTo>
                  <a:pt x="0" y="29139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7" id="17"/>
          <p:cNvSpPr txBox="true"/>
          <p:nvPr/>
        </p:nvSpPr>
        <p:spPr>
          <a:xfrm rot="0">
            <a:off x="4601330" y="4619398"/>
            <a:ext cx="2796179" cy="262255"/>
          </a:xfrm>
          <a:prstGeom prst="rect">
            <a:avLst/>
          </a:prstGeom>
        </p:spPr>
        <p:txBody>
          <a:bodyPr anchor="t" rtlCol="false" tIns="0" lIns="0" bIns="0" rIns="0">
            <a:spAutoFit/>
          </a:bodyPr>
          <a:lstStyle/>
          <a:p>
            <a:pPr algn="l" marL="0" indent="0" lvl="0">
              <a:lnSpc>
                <a:spcPts val="2239"/>
              </a:lnSpc>
            </a:pPr>
            <a:r>
              <a:rPr lang="en-US" sz="1399" spc="27">
                <a:solidFill>
                  <a:srgbClr val="000001"/>
                </a:solidFill>
                <a:latin typeface="Montserrat Classic"/>
                <a:ea typeface="Montserrat Classic"/>
                <a:cs typeface="Montserrat Classic"/>
                <a:sym typeface="Montserrat Classic"/>
              </a:rPr>
              <a:t>Healthcare &amp; Telemedicine</a:t>
            </a:r>
          </a:p>
        </p:txBody>
      </p:sp>
      <p:sp>
        <p:nvSpPr>
          <p:cNvPr name="Freeform 18" id="18"/>
          <p:cNvSpPr/>
          <p:nvPr/>
        </p:nvSpPr>
        <p:spPr>
          <a:xfrm flipH="false" flipV="false" rot="0">
            <a:off x="4122900" y="5206102"/>
            <a:ext cx="321094" cy="291392"/>
          </a:xfrm>
          <a:custGeom>
            <a:avLst/>
            <a:gdLst/>
            <a:ahLst/>
            <a:cxnLst/>
            <a:rect r="r" b="b" t="t" l="l"/>
            <a:pathLst>
              <a:path h="291392" w="321094">
                <a:moveTo>
                  <a:pt x="0" y="0"/>
                </a:moveTo>
                <a:lnTo>
                  <a:pt x="321094" y="0"/>
                </a:lnTo>
                <a:lnTo>
                  <a:pt x="321094" y="291392"/>
                </a:lnTo>
                <a:lnTo>
                  <a:pt x="0" y="2913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9" id="19"/>
          <p:cNvSpPr txBox="true"/>
          <p:nvPr/>
        </p:nvSpPr>
        <p:spPr>
          <a:xfrm rot="0">
            <a:off x="4601330" y="5206065"/>
            <a:ext cx="2796179" cy="262255"/>
          </a:xfrm>
          <a:prstGeom prst="rect">
            <a:avLst/>
          </a:prstGeom>
        </p:spPr>
        <p:txBody>
          <a:bodyPr anchor="t" rtlCol="false" tIns="0" lIns="0" bIns="0" rIns="0">
            <a:spAutoFit/>
          </a:bodyPr>
          <a:lstStyle/>
          <a:p>
            <a:pPr algn="l" marL="0" indent="0" lvl="0">
              <a:lnSpc>
                <a:spcPts val="2239"/>
              </a:lnSpc>
            </a:pPr>
            <a:r>
              <a:rPr lang="en-US" sz="1399" spc="27">
                <a:solidFill>
                  <a:srgbClr val="000001"/>
                </a:solidFill>
                <a:latin typeface="Montserrat Classic"/>
                <a:ea typeface="Montserrat Classic"/>
                <a:cs typeface="Montserrat Classic"/>
                <a:sym typeface="Montserrat Classic"/>
              </a:rPr>
              <a:t>Finance &amp; Fintech</a:t>
            </a:r>
          </a:p>
        </p:txBody>
      </p:sp>
      <p:sp>
        <p:nvSpPr>
          <p:cNvPr name="Freeform 20" id="20"/>
          <p:cNvSpPr/>
          <p:nvPr/>
        </p:nvSpPr>
        <p:spPr>
          <a:xfrm flipH="false" flipV="false" rot="0">
            <a:off x="4122900" y="5792769"/>
            <a:ext cx="321094" cy="291392"/>
          </a:xfrm>
          <a:custGeom>
            <a:avLst/>
            <a:gdLst/>
            <a:ahLst/>
            <a:cxnLst/>
            <a:rect r="r" b="b" t="t" l="l"/>
            <a:pathLst>
              <a:path h="291392" w="321094">
                <a:moveTo>
                  <a:pt x="0" y="0"/>
                </a:moveTo>
                <a:lnTo>
                  <a:pt x="321094" y="0"/>
                </a:lnTo>
                <a:lnTo>
                  <a:pt x="321094" y="291392"/>
                </a:lnTo>
                <a:lnTo>
                  <a:pt x="0" y="2913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1" id="21"/>
          <p:cNvSpPr txBox="true"/>
          <p:nvPr/>
        </p:nvSpPr>
        <p:spPr>
          <a:xfrm rot="0">
            <a:off x="4601330" y="5792733"/>
            <a:ext cx="2796179" cy="262255"/>
          </a:xfrm>
          <a:prstGeom prst="rect">
            <a:avLst/>
          </a:prstGeom>
        </p:spPr>
        <p:txBody>
          <a:bodyPr anchor="t" rtlCol="false" tIns="0" lIns="0" bIns="0" rIns="0">
            <a:spAutoFit/>
          </a:bodyPr>
          <a:lstStyle/>
          <a:p>
            <a:pPr algn="l" marL="0" indent="0" lvl="0">
              <a:lnSpc>
                <a:spcPts val="2239"/>
              </a:lnSpc>
            </a:pPr>
            <a:r>
              <a:rPr lang="en-US" sz="1399" spc="27">
                <a:solidFill>
                  <a:srgbClr val="000001"/>
                </a:solidFill>
                <a:latin typeface="Montserrat Classic"/>
                <a:ea typeface="Montserrat Classic"/>
                <a:cs typeface="Montserrat Classic"/>
                <a:sym typeface="Montserrat Classic"/>
              </a:rPr>
              <a:t>Education &amp; E-Learning</a:t>
            </a:r>
          </a:p>
        </p:txBody>
      </p:sp>
      <p:sp>
        <p:nvSpPr>
          <p:cNvPr name="Freeform 22" id="22"/>
          <p:cNvSpPr/>
          <p:nvPr/>
        </p:nvSpPr>
        <p:spPr>
          <a:xfrm flipH="false" flipV="false" rot="0">
            <a:off x="4122900" y="6379436"/>
            <a:ext cx="321094" cy="291392"/>
          </a:xfrm>
          <a:custGeom>
            <a:avLst/>
            <a:gdLst/>
            <a:ahLst/>
            <a:cxnLst/>
            <a:rect r="r" b="b" t="t" l="l"/>
            <a:pathLst>
              <a:path h="291392" w="321094">
                <a:moveTo>
                  <a:pt x="0" y="0"/>
                </a:moveTo>
                <a:lnTo>
                  <a:pt x="321094" y="0"/>
                </a:lnTo>
                <a:lnTo>
                  <a:pt x="321094" y="291393"/>
                </a:lnTo>
                <a:lnTo>
                  <a:pt x="0" y="29139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3" id="23"/>
          <p:cNvSpPr txBox="true"/>
          <p:nvPr/>
        </p:nvSpPr>
        <p:spPr>
          <a:xfrm rot="0">
            <a:off x="4601330" y="6379400"/>
            <a:ext cx="2796179" cy="262255"/>
          </a:xfrm>
          <a:prstGeom prst="rect">
            <a:avLst/>
          </a:prstGeom>
        </p:spPr>
        <p:txBody>
          <a:bodyPr anchor="t" rtlCol="false" tIns="0" lIns="0" bIns="0" rIns="0">
            <a:spAutoFit/>
          </a:bodyPr>
          <a:lstStyle/>
          <a:p>
            <a:pPr algn="l" marL="0" indent="0" lvl="0">
              <a:lnSpc>
                <a:spcPts val="2239"/>
              </a:lnSpc>
            </a:pPr>
            <a:r>
              <a:rPr lang="en-US" sz="1399" spc="27">
                <a:solidFill>
                  <a:srgbClr val="000001"/>
                </a:solidFill>
                <a:latin typeface="Montserrat Classic"/>
                <a:ea typeface="Montserrat Classic"/>
                <a:cs typeface="Montserrat Classic"/>
                <a:sym typeface="Montserrat Classic"/>
              </a:rPr>
              <a:t>Logistics &amp; Transportation</a:t>
            </a:r>
          </a:p>
        </p:txBody>
      </p:sp>
      <p:sp>
        <p:nvSpPr>
          <p:cNvPr name="Freeform 24" id="24"/>
          <p:cNvSpPr/>
          <p:nvPr/>
        </p:nvSpPr>
        <p:spPr>
          <a:xfrm flipH="false" flipV="false" rot="0">
            <a:off x="4122900" y="6966104"/>
            <a:ext cx="321094" cy="291392"/>
          </a:xfrm>
          <a:custGeom>
            <a:avLst/>
            <a:gdLst/>
            <a:ahLst/>
            <a:cxnLst/>
            <a:rect r="r" b="b" t="t" l="l"/>
            <a:pathLst>
              <a:path h="291392" w="321094">
                <a:moveTo>
                  <a:pt x="0" y="0"/>
                </a:moveTo>
                <a:lnTo>
                  <a:pt x="321094" y="0"/>
                </a:lnTo>
                <a:lnTo>
                  <a:pt x="321094" y="291392"/>
                </a:lnTo>
                <a:lnTo>
                  <a:pt x="0" y="2913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5" id="25"/>
          <p:cNvSpPr txBox="true"/>
          <p:nvPr/>
        </p:nvSpPr>
        <p:spPr>
          <a:xfrm rot="0">
            <a:off x="4601330" y="6966067"/>
            <a:ext cx="2796179" cy="262255"/>
          </a:xfrm>
          <a:prstGeom prst="rect">
            <a:avLst/>
          </a:prstGeom>
        </p:spPr>
        <p:txBody>
          <a:bodyPr anchor="t" rtlCol="false" tIns="0" lIns="0" bIns="0" rIns="0">
            <a:spAutoFit/>
          </a:bodyPr>
          <a:lstStyle/>
          <a:p>
            <a:pPr algn="l" marL="0" indent="0" lvl="0">
              <a:lnSpc>
                <a:spcPts val="2239"/>
              </a:lnSpc>
            </a:pPr>
            <a:r>
              <a:rPr lang="en-US" sz="1399" spc="27">
                <a:solidFill>
                  <a:srgbClr val="000001"/>
                </a:solidFill>
                <a:latin typeface="Montserrat Classic"/>
                <a:ea typeface="Montserrat Classic"/>
                <a:cs typeface="Montserrat Classic"/>
                <a:sym typeface="Montserrat Classic"/>
              </a:rPr>
              <a:t>Hospitality &amp; Travel</a:t>
            </a:r>
          </a:p>
        </p:txBody>
      </p:sp>
      <p:sp>
        <p:nvSpPr>
          <p:cNvPr name="Freeform 26" id="26"/>
          <p:cNvSpPr/>
          <p:nvPr/>
        </p:nvSpPr>
        <p:spPr>
          <a:xfrm flipH="false" flipV="false" rot="0">
            <a:off x="4122900" y="7552771"/>
            <a:ext cx="321094" cy="291392"/>
          </a:xfrm>
          <a:custGeom>
            <a:avLst/>
            <a:gdLst/>
            <a:ahLst/>
            <a:cxnLst/>
            <a:rect r="r" b="b" t="t" l="l"/>
            <a:pathLst>
              <a:path h="291392" w="321094">
                <a:moveTo>
                  <a:pt x="0" y="0"/>
                </a:moveTo>
                <a:lnTo>
                  <a:pt x="321094" y="0"/>
                </a:lnTo>
                <a:lnTo>
                  <a:pt x="321094" y="291392"/>
                </a:lnTo>
                <a:lnTo>
                  <a:pt x="0" y="2913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7" id="27"/>
          <p:cNvSpPr txBox="true"/>
          <p:nvPr/>
        </p:nvSpPr>
        <p:spPr>
          <a:xfrm rot="0">
            <a:off x="4601330" y="7552735"/>
            <a:ext cx="2796179" cy="262255"/>
          </a:xfrm>
          <a:prstGeom prst="rect">
            <a:avLst/>
          </a:prstGeom>
        </p:spPr>
        <p:txBody>
          <a:bodyPr anchor="t" rtlCol="false" tIns="0" lIns="0" bIns="0" rIns="0">
            <a:spAutoFit/>
          </a:bodyPr>
          <a:lstStyle/>
          <a:p>
            <a:pPr algn="l" marL="0" indent="0" lvl="0">
              <a:lnSpc>
                <a:spcPts val="2239"/>
              </a:lnSpc>
            </a:pPr>
            <a:r>
              <a:rPr lang="en-US" sz="1399" spc="27">
                <a:solidFill>
                  <a:srgbClr val="000001"/>
                </a:solidFill>
                <a:latin typeface="Montserrat Classic"/>
                <a:ea typeface="Montserrat Classic"/>
                <a:cs typeface="Montserrat Classic"/>
                <a:sym typeface="Montserrat Classic"/>
              </a:rPr>
              <a:t>Marketing &amp; Advertising</a:t>
            </a:r>
          </a:p>
        </p:txBody>
      </p:sp>
      <p:sp>
        <p:nvSpPr>
          <p:cNvPr name="Freeform 28" id="28"/>
          <p:cNvSpPr/>
          <p:nvPr/>
        </p:nvSpPr>
        <p:spPr>
          <a:xfrm flipH="false" flipV="false" rot="0">
            <a:off x="756000" y="9918693"/>
            <a:ext cx="1796637" cy="546550"/>
          </a:xfrm>
          <a:custGeom>
            <a:avLst/>
            <a:gdLst/>
            <a:ahLst/>
            <a:cxnLst/>
            <a:rect r="r" b="b" t="t" l="l"/>
            <a:pathLst>
              <a:path h="546550" w="1796637">
                <a:moveTo>
                  <a:pt x="0" y="0"/>
                </a:moveTo>
                <a:lnTo>
                  <a:pt x="1796637" y="0"/>
                </a:lnTo>
                <a:lnTo>
                  <a:pt x="1796637" y="546550"/>
                </a:lnTo>
                <a:lnTo>
                  <a:pt x="0" y="546550"/>
                </a:lnTo>
                <a:lnTo>
                  <a:pt x="0" y="0"/>
                </a:lnTo>
                <a:close/>
              </a:path>
            </a:pathLst>
          </a:custGeom>
          <a:blipFill>
            <a:blip r:embed="rId9"/>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a:extLst>
              <a:ext uri="{C183D7F6-B498-43B3-948B-1728B52AA6E4}">
                <adec:decorative xmlns:adec="http://schemas.microsoft.com/office/drawing/2017/decorative" val="1"/>
              </a:ext>
            </a:extLst>
          </p:cNvPr>
          <p:cNvSpPr/>
          <p:nvPr/>
        </p:nvSpPr>
        <p:spPr>
          <a:xfrm rot="0">
            <a:off x="-310810" y="9691937"/>
            <a:ext cx="7024810" cy="1234063"/>
          </a:xfrm>
          <a:prstGeom prst="rect">
            <a:avLst/>
          </a:prstGeom>
          <a:solidFill>
            <a:srgbClr val="1B4444"/>
          </a:solidFill>
        </p:spPr>
      </p:sp>
      <p:sp>
        <p:nvSpPr>
          <p:cNvPr name="Freeform 3" id="3">
            <a:extLst>
              <a:ext uri="{C183D7F6-B498-43B3-948B-1728B52AA6E4}">
                <adec:decorative xmlns:adec="http://schemas.microsoft.com/office/drawing/2017/decorative" val="1"/>
              </a:ext>
            </a:extLst>
          </p:cNvPr>
          <p:cNvSpPr/>
          <p:nvPr/>
        </p:nvSpPr>
        <p:spPr>
          <a:xfrm flipH="false" flipV="false" rot="-10800000">
            <a:off x="5733112" y="9691937"/>
            <a:ext cx="2854576" cy="2468126"/>
          </a:xfrm>
          <a:custGeom>
            <a:avLst/>
            <a:gdLst/>
            <a:ahLst/>
            <a:cxnLst/>
            <a:rect r="r" b="b" t="t" l="l"/>
            <a:pathLst>
              <a:path h="2468126" w="2854576">
                <a:moveTo>
                  <a:pt x="0" y="0"/>
                </a:moveTo>
                <a:lnTo>
                  <a:pt x="2854576" y="0"/>
                </a:lnTo>
                <a:lnTo>
                  <a:pt x="2854576" y="2468126"/>
                </a:lnTo>
                <a:lnTo>
                  <a:pt x="0" y="24681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a:extLst>
              <a:ext uri="{C183D7F6-B498-43B3-948B-1728B52AA6E4}">
                <adec:decorative xmlns:adec="http://schemas.microsoft.com/office/drawing/2017/decorative" val="1"/>
              </a:ext>
            </a:extLst>
          </p:cNvPr>
          <p:cNvSpPr/>
          <p:nvPr/>
        </p:nvSpPr>
        <p:spPr>
          <a:xfrm flipH="true" flipV="false" rot="0">
            <a:off x="2911344" y="-4267204"/>
            <a:ext cx="6548684" cy="5665319"/>
          </a:xfrm>
          <a:custGeom>
            <a:avLst/>
            <a:gdLst/>
            <a:ahLst/>
            <a:cxnLst/>
            <a:rect r="r" b="b" t="t" l="l"/>
            <a:pathLst>
              <a:path h="5665319" w="6548684">
                <a:moveTo>
                  <a:pt x="6548685" y="0"/>
                </a:moveTo>
                <a:lnTo>
                  <a:pt x="0" y="0"/>
                </a:lnTo>
                <a:lnTo>
                  <a:pt x="0" y="5665319"/>
                </a:lnTo>
                <a:lnTo>
                  <a:pt x="6548685" y="5665319"/>
                </a:lnTo>
                <a:lnTo>
                  <a:pt x="6548685"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a:grpSpLocks noChangeAspect="true"/>
          </p:cNvGrpSpPr>
          <p:nvPr/>
        </p:nvGrpSpPr>
        <p:grpSpPr>
          <a:xfrm rot="0">
            <a:off x="4448239" y="3699333"/>
            <a:ext cx="4711521" cy="4079914"/>
            <a:chOff x="0" y="0"/>
            <a:chExt cx="7029450" cy="6087110"/>
          </a:xfrm>
        </p:grpSpPr>
        <p:sp>
          <p:nvSpPr>
            <p:cNvPr name="Freeform 6" id="6"/>
            <p:cNvSpPr/>
            <p:nvPr/>
          </p:nvSpPr>
          <p:spPr>
            <a:xfrm flipH="false" flipV="false" rot="0">
              <a:off x="0" y="0"/>
              <a:ext cx="7029450" cy="6088380"/>
            </a:xfrm>
            <a:custGeom>
              <a:avLst/>
              <a:gdLst/>
              <a:ahLst/>
              <a:cxnLst/>
              <a:rect r="r" b="b" t="t" l="l"/>
              <a:pathLst>
                <a:path h="6088380" w="7029450">
                  <a:moveTo>
                    <a:pt x="5271770" y="0"/>
                  </a:moveTo>
                  <a:lnTo>
                    <a:pt x="1757680" y="0"/>
                  </a:lnTo>
                  <a:lnTo>
                    <a:pt x="0" y="3044190"/>
                  </a:lnTo>
                  <a:lnTo>
                    <a:pt x="0" y="4330700"/>
                  </a:lnTo>
                  <a:cubicBezTo>
                    <a:pt x="0" y="5300980"/>
                    <a:pt x="787400" y="6088380"/>
                    <a:pt x="1757680" y="6088380"/>
                  </a:cubicBezTo>
                  <a:lnTo>
                    <a:pt x="1757680" y="6088380"/>
                  </a:lnTo>
                  <a:lnTo>
                    <a:pt x="5271770" y="6088380"/>
                  </a:lnTo>
                  <a:lnTo>
                    <a:pt x="7029450" y="3044190"/>
                  </a:lnTo>
                  <a:lnTo>
                    <a:pt x="7029450" y="1757680"/>
                  </a:lnTo>
                  <a:cubicBezTo>
                    <a:pt x="7029450" y="787400"/>
                    <a:pt x="6242050" y="0"/>
                    <a:pt x="5271770" y="0"/>
                  </a:cubicBezTo>
                  <a:lnTo>
                    <a:pt x="5271770" y="0"/>
                  </a:lnTo>
                  <a:close/>
                </a:path>
              </a:pathLst>
            </a:custGeom>
            <a:blipFill>
              <a:blip r:embed="rId6"/>
              <a:stretch>
                <a:fillRect l="-39986" t="0" r="-39986" b="0"/>
              </a:stretch>
            </a:blipFill>
          </p:spPr>
        </p:sp>
      </p:grpSp>
      <p:sp>
        <p:nvSpPr>
          <p:cNvPr name="Freeform 7" id="7"/>
          <p:cNvSpPr/>
          <p:nvPr/>
        </p:nvSpPr>
        <p:spPr>
          <a:xfrm flipH="false" flipV="false" rot="0">
            <a:off x="756000" y="9918693"/>
            <a:ext cx="1796637" cy="546550"/>
          </a:xfrm>
          <a:custGeom>
            <a:avLst/>
            <a:gdLst/>
            <a:ahLst/>
            <a:cxnLst/>
            <a:rect r="r" b="b" t="t" l="l"/>
            <a:pathLst>
              <a:path h="546550" w="1796637">
                <a:moveTo>
                  <a:pt x="0" y="0"/>
                </a:moveTo>
                <a:lnTo>
                  <a:pt x="1796637" y="0"/>
                </a:lnTo>
                <a:lnTo>
                  <a:pt x="1796637" y="546550"/>
                </a:lnTo>
                <a:lnTo>
                  <a:pt x="0" y="546550"/>
                </a:lnTo>
                <a:lnTo>
                  <a:pt x="0" y="0"/>
                </a:lnTo>
                <a:close/>
              </a:path>
            </a:pathLst>
          </a:custGeom>
          <a:blipFill>
            <a:blip r:embed="rId7"/>
            <a:stretch>
              <a:fillRect l="0" t="0" r="0" b="0"/>
            </a:stretch>
          </a:blipFill>
        </p:spPr>
      </p:sp>
      <p:sp>
        <p:nvSpPr>
          <p:cNvPr name="Freeform 8" id="8"/>
          <p:cNvSpPr/>
          <p:nvPr/>
        </p:nvSpPr>
        <p:spPr>
          <a:xfrm flipH="false" flipV="false" rot="0">
            <a:off x="756000" y="4023660"/>
            <a:ext cx="360640" cy="327281"/>
          </a:xfrm>
          <a:custGeom>
            <a:avLst/>
            <a:gdLst/>
            <a:ahLst/>
            <a:cxnLst/>
            <a:rect r="r" b="b" t="t" l="l"/>
            <a:pathLst>
              <a:path h="327281" w="360640">
                <a:moveTo>
                  <a:pt x="0" y="0"/>
                </a:moveTo>
                <a:lnTo>
                  <a:pt x="360640" y="0"/>
                </a:lnTo>
                <a:lnTo>
                  <a:pt x="360640" y="327281"/>
                </a:lnTo>
                <a:lnTo>
                  <a:pt x="0" y="3272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756000" y="4568374"/>
            <a:ext cx="360640" cy="327281"/>
          </a:xfrm>
          <a:custGeom>
            <a:avLst/>
            <a:gdLst/>
            <a:ahLst/>
            <a:cxnLst/>
            <a:rect r="r" b="b" t="t" l="l"/>
            <a:pathLst>
              <a:path h="327281" w="360640">
                <a:moveTo>
                  <a:pt x="0" y="0"/>
                </a:moveTo>
                <a:lnTo>
                  <a:pt x="360640" y="0"/>
                </a:lnTo>
                <a:lnTo>
                  <a:pt x="360640" y="327281"/>
                </a:lnTo>
                <a:lnTo>
                  <a:pt x="0" y="3272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756000" y="5231314"/>
            <a:ext cx="360640" cy="327281"/>
          </a:xfrm>
          <a:custGeom>
            <a:avLst/>
            <a:gdLst/>
            <a:ahLst/>
            <a:cxnLst/>
            <a:rect r="r" b="b" t="t" l="l"/>
            <a:pathLst>
              <a:path h="327281" w="360640">
                <a:moveTo>
                  <a:pt x="0" y="0"/>
                </a:moveTo>
                <a:lnTo>
                  <a:pt x="360640" y="0"/>
                </a:lnTo>
                <a:lnTo>
                  <a:pt x="360640" y="327281"/>
                </a:lnTo>
                <a:lnTo>
                  <a:pt x="0" y="3272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756000" y="5850249"/>
            <a:ext cx="360640" cy="327281"/>
          </a:xfrm>
          <a:custGeom>
            <a:avLst/>
            <a:gdLst/>
            <a:ahLst/>
            <a:cxnLst/>
            <a:rect r="r" b="b" t="t" l="l"/>
            <a:pathLst>
              <a:path h="327281" w="360640">
                <a:moveTo>
                  <a:pt x="0" y="0"/>
                </a:moveTo>
                <a:lnTo>
                  <a:pt x="360640" y="0"/>
                </a:lnTo>
                <a:lnTo>
                  <a:pt x="360640" y="327281"/>
                </a:lnTo>
                <a:lnTo>
                  <a:pt x="0" y="3272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756000" y="6425180"/>
            <a:ext cx="360640" cy="327281"/>
          </a:xfrm>
          <a:custGeom>
            <a:avLst/>
            <a:gdLst/>
            <a:ahLst/>
            <a:cxnLst/>
            <a:rect r="r" b="b" t="t" l="l"/>
            <a:pathLst>
              <a:path h="327281" w="360640">
                <a:moveTo>
                  <a:pt x="0" y="0"/>
                </a:moveTo>
                <a:lnTo>
                  <a:pt x="360640" y="0"/>
                </a:lnTo>
                <a:lnTo>
                  <a:pt x="360640" y="327281"/>
                </a:lnTo>
                <a:lnTo>
                  <a:pt x="0" y="3272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756000" y="7000111"/>
            <a:ext cx="360640" cy="327281"/>
          </a:xfrm>
          <a:custGeom>
            <a:avLst/>
            <a:gdLst/>
            <a:ahLst/>
            <a:cxnLst/>
            <a:rect r="r" b="b" t="t" l="l"/>
            <a:pathLst>
              <a:path h="327281" w="360640">
                <a:moveTo>
                  <a:pt x="0" y="0"/>
                </a:moveTo>
                <a:lnTo>
                  <a:pt x="360640" y="0"/>
                </a:lnTo>
                <a:lnTo>
                  <a:pt x="360640" y="327281"/>
                </a:lnTo>
                <a:lnTo>
                  <a:pt x="0" y="3272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756000" y="7575042"/>
            <a:ext cx="360640" cy="327281"/>
          </a:xfrm>
          <a:custGeom>
            <a:avLst/>
            <a:gdLst/>
            <a:ahLst/>
            <a:cxnLst/>
            <a:rect r="r" b="b" t="t" l="l"/>
            <a:pathLst>
              <a:path h="327281" w="360640">
                <a:moveTo>
                  <a:pt x="0" y="0"/>
                </a:moveTo>
                <a:lnTo>
                  <a:pt x="360640" y="0"/>
                </a:lnTo>
                <a:lnTo>
                  <a:pt x="360640" y="327281"/>
                </a:lnTo>
                <a:lnTo>
                  <a:pt x="0" y="3272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5" id="15"/>
          <p:cNvSpPr txBox="true"/>
          <p:nvPr/>
        </p:nvSpPr>
        <p:spPr>
          <a:xfrm rot="0">
            <a:off x="6185687" y="10061415"/>
            <a:ext cx="618313" cy="198120"/>
          </a:xfrm>
          <a:prstGeom prst="rect">
            <a:avLst/>
          </a:prstGeom>
        </p:spPr>
        <p:txBody>
          <a:bodyPr anchor="t" rtlCol="false" tIns="0" lIns="0" bIns="0" rIns="0">
            <a:spAutoFit/>
          </a:bodyPr>
          <a:lstStyle/>
          <a:p>
            <a:pPr algn="r" marL="0" indent="0" lvl="0">
              <a:lnSpc>
                <a:spcPts val="1679"/>
              </a:lnSpc>
              <a:spcBef>
                <a:spcPct val="0"/>
              </a:spcBef>
            </a:pPr>
            <a:r>
              <a:rPr lang="en-US" b="true" sz="1199" spc="59">
                <a:solidFill>
                  <a:srgbClr val="1B4444"/>
                </a:solidFill>
                <a:latin typeface="Montserrat Classic Bold"/>
                <a:ea typeface="Montserrat Classic Bold"/>
                <a:cs typeface="Montserrat Classic Bold"/>
                <a:sym typeface="Montserrat Classic Bold"/>
              </a:rPr>
              <a:t>07</a:t>
            </a:r>
          </a:p>
        </p:txBody>
      </p:sp>
      <p:sp>
        <p:nvSpPr>
          <p:cNvPr name="TextBox 16" id="16"/>
          <p:cNvSpPr txBox="true"/>
          <p:nvPr/>
        </p:nvSpPr>
        <p:spPr>
          <a:xfrm rot="0">
            <a:off x="3137813" y="566135"/>
            <a:ext cx="3666187" cy="198120"/>
          </a:xfrm>
          <a:prstGeom prst="rect">
            <a:avLst/>
          </a:prstGeom>
        </p:spPr>
        <p:txBody>
          <a:bodyPr anchor="t" rtlCol="false" tIns="0" lIns="0" bIns="0" rIns="0">
            <a:spAutoFit/>
          </a:bodyPr>
          <a:lstStyle/>
          <a:p>
            <a:pPr algn="r" marL="0" indent="0" lvl="0">
              <a:lnSpc>
                <a:spcPts val="1679"/>
              </a:lnSpc>
              <a:spcBef>
                <a:spcPct val="0"/>
              </a:spcBef>
            </a:pPr>
            <a:r>
              <a:rPr lang="en-US" b="true" sz="1199" spc="143">
                <a:solidFill>
                  <a:srgbClr val="3E7474"/>
                </a:solidFill>
                <a:latin typeface="Montserrat Classic Bold"/>
                <a:ea typeface="Montserrat Classic Bold"/>
                <a:cs typeface="Montserrat Classic Bold"/>
                <a:sym typeface="Montserrat Classic Bold"/>
              </a:rPr>
              <a:t>SAAS APPLICATION</a:t>
            </a:r>
          </a:p>
        </p:txBody>
      </p:sp>
      <p:sp>
        <p:nvSpPr>
          <p:cNvPr name="TextBox 17" id="17"/>
          <p:cNvSpPr txBox="true"/>
          <p:nvPr/>
        </p:nvSpPr>
        <p:spPr>
          <a:xfrm rot="0">
            <a:off x="756000" y="1785962"/>
            <a:ext cx="3678659" cy="1543050"/>
          </a:xfrm>
          <a:prstGeom prst="rect">
            <a:avLst/>
          </a:prstGeom>
        </p:spPr>
        <p:txBody>
          <a:bodyPr anchor="t" rtlCol="false" tIns="0" lIns="0" bIns="0" rIns="0">
            <a:spAutoFit/>
          </a:bodyPr>
          <a:lstStyle/>
          <a:p>
            <a:pPr algn="l" marL="0" indent="0" lvl="0">
              <a:lnSpc>
                <a:spcPts val="4079"/>
              </a:lnSpc>
            </a:pPr>
            <a:r>
              <a:rPr lang="en-US" b="true" sz="3399" spc="101">
                <a:solidFill>
                  <a:srgbClr val="1B4444"/>
                </a:solidFill>
                <a:latin typeface="Montserrat Classic Bold"/>
                <a:ea typeface="Montserrat Classic Bold"/>
                <a:cs typeface="Montserrat Classic Bold"/>
                <a:sym typeface="Montserrat Classic Bold"/>
              </a:rPr>
              <a:t>TYPES OF SAAS APPLICATIONS WE BUILD</a:t>
            </a:r>
          </a:p>
        </p:txBody>
      </p:sp>
      <p:sp>
        <p:nvSpPr>
          <p:cNvPr name="TextBox 18" id="18"/>
          <p:cNvSpPr txBox="true"/>
          <p:nvPr/>
        </p:nvSpPr>
        <p:spPr>
          <a:xfrm rot="0">
            <a:off x="1188320" y="4051093"/>
            <a:ext cx="2730581" cy="238760"/>
          </a:xfrm>
          <a:prstGeom prst="rect">
            <a:avLst/>
          </a:prstGeom>
        </p:spPr>
        <p:txBody>
          <a:bodyPr anchor="t" rtlCol="false" tIns="0" lIns="0" bIns="0" rIns="0">
            <a:spAutoFit/>
          </a:bodyPr>
          <a:lstStyle/>
          <a:p>
            <a:pPr algn="l" marL="0" indent="0" lvl="0">
              <a:lnSpc>
                <a:spcPts val="2079"/>
              </a:lnSpc>
              <a:spcBef>
                <a:spcPct val="0"/>
              </a:spcBef>
            </a:pPr>
            <a:r>
              <a:rPr lang="en-US" sz="1299" spc="25">
                <a:solidFill>
                  <a:srgbClr val="000001"/>
                </a:solidFill>
                <a:latin typeface="Montserrat Classic"/>
                <a:ea typeface="Montserrat Classic"/>
                <a:cs typeface="Montserrat Classic"/>
                <a:sym typeface="Montserrat Classic"/>
              </a:rPr>
              <a:t>Business Management Software</a:t>
            </a:r>
          </a:p>
        </p:txBody>
      </p:sp>
      <p:sp>
        <p:nvSpPr>
          <p:cNvPr name="TextBox 19" id="19"/>
          <p:cNvSpPr txBox="true"/>
          <p:nvPr/>
        </p:nvSpPr>
        <p:spPr>
          <a:xfrm rot="0">
            <a:off x="1188320" y="4476744"/>
            <a:ext cx="2730581" cy="495935"/>
          </a:xfrm>
          <a:prstGeom prst="rect">
            <a:avLst/>
          </a:prstGeom>
        </p:spPr>
        <p:txBody>
          <a:bodyPr anchor="t" rtlCol="false" tIns="0" lIns="0" bIns="0" rIns="0">
            <a:spAutoFit/>
          </a:bodyPr>
          <a:lstStyle/>
          <a:p>
            <a:pPr algn="l" marL="0" indent="0" lvl="0">
              <a:lnSpc>
                <a:spcPts val="2079"/>
              </a:lnSpc>
              <a:spcBef>
                <a:spcPct val="0"/>
              </a:spcBef>
            </a:pPr>
            <a:r>
              <a:rPr lang="en-US" sz="1299" spc="25">
                <a:solidFill>
                  <a:srgbClr val="000001"/>
                </a:solidFill>
                <a:latin typeface="Montserrat Classic"/>
                <a:ea typeface="Montserrat Classic"/>
                <a:cs typeface="Montserrat Classic"/>
                <a:sym typeface="Montserrat Classic"/>
              </a:rPr>
              <a:t>Customer Relationship Management (CRM)</a:t>
            </a:r>
          </a:p>
        </p:txBody>
      </p:sp>
      <p:sp>
        <p:nvSpPr>
          <p:cNvPr name="TextBox 20" id="20"/>
          <p:cNvSpPr txBox="true"/>
          <p:nvPr/>
        </p:nvSpPr>
        <p:spPr>
          <a:xfrm rot="0">
            <a:off x="1188320" y="5139684"/>
            <a:ext cx="2730581" cy="495935"/>
          </a:xfrm>
          <a:prstGeom prst="rect">
            <a:avLst/>
          </a:prstGeom>
        </p:spPr>
        <p:txBody>
          <a:bodyPr anchor="t" rtlCol="false" tIns="0" lIns="0" bIns="0" rIns="0">
            <a:spAutoFit/>
          </a:bodyPr>
          <a:lstStyle/>
          <a:p>
            <a:pPr algn="l" marL="0" indent="0" lvl="0">
              <a:lnSpc>
                <a:spcPts val="2079"/>
              </a:lnSpc>
              <a:spcBef>
                <a:spcPct val="0"/>
              </a:spcBef>
            </a:pPr>
            <a:r>
              <a:rPr lang="en-US" sz="1299" spc="25">
                <a:solidFill>
                  <a:srgbClr val="000001"/>
                </a:solidFill>
                <a:latin typeface="Montserrat Classic"/>
                <a:ea typeface="Montserrat Classic"/>
                <a:cs typeface="Montserrat Classic"/>
                <a:sym typeface="Montserrat Classic"/>
              </a:rPr>
              <a:t>Enterprise Resource Planning (ERP)</a:t>
            </a:r>
          </a:p>
        </p:txBody>
      </p:sp>
      <p:sp>
        <p:nvSpPr>
          <p:cNvPr name="TextBox 21" id="21"/>
          <p:cNvSpPr txBox="true"/>
          <p:nvPr/>
        </p:nvSpPr>
        <p:spPr>
          <a:xfrm rot="0">
            <a:off x="1188320" y="5877682"/>
            <a:ext cx="2730581" cy="238760"/>
          </a:xfrm>
          <a:prstGeom prst="rect">
            <a:avLst/>
          </a:prstGeom>
        </p:spPr>
        <p:txBody>
          <a:bodyPr anchor="t" rtlCol="false" tIns="0" lIns="0" bIns="0" rIns="0">
            <a:spAutoFit/>
          </a:bodyPr>
          <a:lstStyle/>
          <a:p>
            <a:pPr algn="l" marL="0" indent="0" lvl="0">
              <a:lnSpc>
                <a:spcPts val="2079"/>
              </a:lnSpc>
              <a:spcBef>
                <a:spcPct val="0"/>
              </a:spcBef>
            </a:pPr>
            <a:r>
              <a:rPr lang="en-US" sz="1299" spc="25">
                <a:solidFill>
                  <a:srgbClr val="000001"/>
                </a:solidFill>
                <a:latin typeface="Montserrat Classic"/>
                <a:ea typeface="Montserrat Classic"/>
                <a:cs typeface="Montserrat Classic"/>
                <a:sym typeface="Montserrat Classic"/>
              </a:rPr>
              <a:t>E-Commerce Platforms</a:t>
            </a:r>
          </a:p>
        </p:txBody>
      </p:sp>
      <p:sp>
        <p:nvSpPr>
          <p:cNvPr name="TextBox 22" id="22"/>
          <p:cNvSpPr txBox="true"/>
          <p:nvPr/>
        </p:nvSpPr>
        <p:spPr>
          <a:xfrm rot="0">
            <a:off x="1188320" y="6452613"/>
            <a:ext cx="2730581" cy="238760"/>
          </a:xfrm>
          <a:prstGeom prst="rect">
            <a:avLst/>
          </a:prstGeom>
        </p:spPr>
        <p:txBody>
          <a:bodyPr anchor="t" rtlCol="false" tIns="0" lIns="0" bIns="0" rIns="0">
            <a:spAutoFit/>
          </a:bodyPr>
          <a:lstStyle/>
          <a:p>
            <a:pPr algn="l" marL="0" indent="0" lvl="0">
              <a:lnSpc>
                <a:spcPts val="2079"/>
              </a:lnSpc>
              <a:spcBef>
                <a:spcPct val="0"/>
              </a:spcBef>
            </a:pPr>
            <a:r>
              <a:rPr lang="en-US" sz="1299" spc="25">
                <a:solidFill>
                  <a:srgbClr val="000001"/>
                </a:solidFill>
                <a:latin typeface="Montserrat Classic"/>
                <a:ea typeface="Montserrat Classic"/>
                <a:cs typeface="Montserrat Classic"/>
                <a:sym typeface="Montserrat Classic"/>
              </a:rPr>
              <a:t>Marketing Automation Tools</a:t>
            </a:r>
          </a:p>
        </p:txBody>
      </p:sp>
      <p:sp>
        <p:nvSpPr>
          <p:cNvPr name="TextBox 23" id="23"/>
          <p:cNvSpPr txBox="true"/>
          <p:nvPr/>
        </p:nvSpPr>
        <p:spPr>
          <a:xfrm rot="0">
            <a:off x="1188320" y="7027544"/>
            <a:ext cx="2730581" cy="238760"/>
          </a:xfrm>
          <a:prstGeom prst="rect">
            <a:avLst/>
          </a:prstGeom>
        </p:spPr>
        <p:txBody>
          <a:bodyPr anchor="t" rtlCol="false" tIns="0" lIns="0" bIns="0" rIns="0">
            <a:spAutoFit/>
          </a:bodyPr>
          <a:lstStyle/>
          <a:p>
            <a:pPr algn="l" marL="0" indent="0" lvl="0">
              <a:lnSpc>
                <a:spcPts val="2079"/>
              </a:lnSpc>
              <a:spcBef>
                <a:spcPct val="0"/>
              </a:spcBef>
            </a:pPr>
            <a:r>
              <a:rPr lang="en-US" sz="1299" spc="25">
                <a:solidFill>
                  <a:srgbClr val="000001"/>
                </a:solidFill>
                <a:latin typeface="Montserrat Classic"/>
                <a:ea typeface="Montserrat Classic"/>
                <a:cs typeface="Montserrat Classic"/>
                <a:sym typeface="Montserrat Classic"/>
              </a:rPr>
              <a:t>Project Management Systems</a:t>
            </a:r>
          </a:p>
        </p:txBody>
      </p:sp>
      <p:sp>
        <p:nvSpPr>
          <p:cNvPr name="TextBox 24" id="24"/>
          <p:cNvSpPr txBox="true"/>
          <p:nvPr/>
        </p:nvSpPr>
        <p:spPr>
          <a:xfrm rot="0">
            <a:off x="1188320" y="7483413"/>
            <a:ext cx="2730581" cy="495935"/>
          </a:xfrm>
          <a:prstGeom prst="rect">
            <a:avLst/>
          </a:prstGeom>
        </p:spPr>
        <p:txBody>
          <a:bodyPr anchor="t" rtlCol="false" tIns="0" lIns="0" bIns="0" rIns="0">
            <a:spAutoFit/>
          </a:bodyPr>
          <a:lstStyle/>
          <a:p>
            <a:pPr algn="l" marL="0" indent="0" lvl="0">
              <a:lnSpc>
                <a:spcPts val="2079"/>
              </a:lnSpc>
              <a:spcBef>
                <a:spcPct val="0"/>
              </a:spcBef>
            </a:pPr>
            <a:r>
              <a:rPr lang="en-US" sz="1299" spc="25">
                <a:solidFill>
                  <a:srgbClr val="000001"/>
                </a:solidFill>
                <a:latin typeface="Montserrat Classic"/>
                <a:ea typeface="Montserrat Classic"/>
                <a:cs typeface="Montserrat Classic"/>
                <a:sym typeface="Montserrat Classic"/>
              </a:rPr>
              <a:t>Collaboration &amp; Communication Tools</a:t>
            </a:r>
          </a:p>
        </p:txBody>
      </p:sp>
      <p:sp>
        <p:nvSpPr>
          <p:cNvPr name="Freeform 25" id="25"/>
          <p:cNvSpPr/>
          <p:nvPr/>
        </p:nvSpPr>
        <p:spPr>
          <a:xfrm flipH="false" flipV="false" rot="0">
            <a:off x="756000" y="8150798"/>
            <a:ext cx="360640" cy="327281"/>
          </a:xfrm>
          <a:custGeom>
            <a:avLst/>
            <a:gdLst/>
            <a:ahLst/>
            <a:cxnLst/>
            <a:rect r="r" b="b" t="t" l="l"/>
            <a:pathLst>
              <a:path h="327281" w="360640">
                <a:moveTo>
                  <a:pt x="0" y="0"/>
                </a:moveTo>
                <a:lnTo>
                  <a:pt x="360640" y="0"/>
                </a:lnTo>
                <a:lnTo>
                  <a:pt x="360640" y="327281"/>
                </a:lnTo>
                <a:lnTo>
                  <a:pt x="0" y="3272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6" id="26"/>
          <p:cNvSpPr txBox="true"/>
          <p:nvPr/>
        </p:nvSpPr>
        <p:spPr>
          <a:xfrm rot="0">
            <a:off x="1188320" y="8178231"/>
            <a:ext cx="2730581" cy="238760"/>
          </a:xfrm>
          <a:prstGeom prst="rect">
            <a:avLst/>
          </a:prstGeom>
        </p:spPr>
        <p:txBody>
          <a:bodyPr anchor="t" rtlCol="false" tIns="0" lIns="0" bIns="0" rIns="0">
            <a:spAutoFit/>
          </a:bodyPr>
          <a:lstStyle/>
          <a:p>
            <a:pPr algn="l" marL="0" indent="0" lvl="0">
              <a:lnSpc>
                <a:spcPts val="2079"/>
              </a:lnSpc>
              <a:spcBef>
                <a:spcPct val="0"/>
              </a:spcBef>
            </a:pPr>
            <a:r>
              <a:rPr lang="en-US" sz="1299" spc="25">
                <a:solidFill>
                  <a:srgbClr val="000001"/>
                </a:solidFill>
                <a:latin typeface="Montserrat Classic"/>
                <a:ea typeface="Montserrat Classic"/>
                <a:cs typeface="Montserrat Classic"/>
                <a:sym typeface="Montserrat Classic"/>
              </a:rPr>
              <a:t>AI-Powered Analytics &amp; Insights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B4444"/>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2268986" y="5023289"/>
            <a:ext cx="7034416" cy="6091410"/>
            <a:chOff x="0" y="0"/>
            <a:chExt cx="7029450" cy="6087110"/>
          </a:xfrm>
        </p:grpSpPr>
        <p:sp>
          <p:nvSpPr>
            <p:cNvPr name="Freeform 3" id="3"/>
            <p:cNvSpPr/>
            <p:nvPr/>
          </p:nvSpPr>
          <p:spPr>
            <a:xfrm flipH="false" flipV="false" rot="0">
              <a:off x="0" y="0"/>
              <a:ext cx="7029450" cy="6088380"/>
            </a:xfrm>
            <a:custGeom>
              <a:avLst/>
              <a:gdLst/>
              <a:ahLst/>
              <a:cxnLst/>
              <a:rect r="r" b="b" t="t" l="l"/>
              <a:pathLst>
                <a:path h="6088380" w="7029450">
                  <a:moveTo>
                    <a:pt x="5271770" y="0"/>
                  </a:moveTo>
                  <a:lnTo>
                    <a:pt x="1757680" y="0"/>
                  </a:lnTo>
                  <a:lnTo>
                    <a:pt x="0" y="3044190"/>
                  </a:lnTo>
                  <a:lnTo>
                    <a:pt x="0" y="4330700"/>
                  </a:lnTo>
                  <a:cubicBezTo>
                    <a:pt x="0" y="5300980"/>
                    <a:pt x="787400" y="6088380"/>
                    <a:pt x="1757680" y="6088380"/>
                  </a:cubicBezTo>
                  <a:lnTo>
                    <a:pt x="1757680" y="6088380"/>
                  </a:lnTo>
                  <a:lnTo>
                    <a:pt x="5271770" y="6088380"/>
                  </a:lnTo>
                  <a:lnTo>
                    <a:pt x="7029450" y="3044190"/>
                  </a:lnTo>
                  <a:lnTo>
                    <a:pt x="7029450" y="1757680"/>
                  </a:lnTo>
                  <a:cubicBezTo>
                    <a:pt x="7029450" y="787400"/>
                    <a:pt x="6242050" y="0"/>
                    <a:pt x="5271770" y="0"/>
                  </a:cubicBezTo>
                  <a:lnTo>
                    <a:pt x="5271770" y="0"/>
                  </a:lnTo>
                  <a:close/>
                </a:path>
              </a:pathLst>
            </a:custGeom>
            <a:blipFill>
              <a:blip r:embed="rId2"/>
              <a:stretch>
                <a:fillRect l="-14999" t="0" r="-14999" b="0"/>
              </a:stretch>
            </a:blipFill>
          </p:spPr>
        </p:sp>
      </p:grpSp>
      <p:sp>
        <p:nvSpPr>
          <p:cNvPr name="Freeform 4" id="4"/>
          <p:cNvSpPr/>
          <p:nvPr/>
        </p:nvSpPr>
        <p:spPr>
          <a:xfrm flipH="false" flipV="false" rot="0">
            <a:off x="5450005" y="756000"/>
            <a:ext cx="1796637" cy="546550"/>
          </a:xfrm>
          <a:custGeom>
            <a:avLst/>
            <a:gdLst/>
            <a:ahLst/>
            <a:cxnLst/>
            <a:rect r="r" b="b" t="t" l="l"/>
            <a:pathLst>
              <a:path h="546550" w="1796637">
                <a:moveTo>
                  <a:pt x="0" y="0"/>
                </a:moveTo>
                <a:lnTo>
                  <a:pt x="1796638" y="0"/>
                </a:lnTo>
                <a:lnTo>
                  <a:pt x="1796638" y="546550"/>
                </a:lnTo>
                <a:lnTo>
                  <a:pt x="0" y="546550"/>
                </a:lnTo>
                <a:lnTo>
                  <a:pt x="0" y="0"/>
                </a:lnTo>
                <a:close/>
              </a:path>
            </a:pathLst>
          </a:custGeom>
          <a:blipFill>
            <a:blip r:embed="rId3"/>
            <a:stretch>
              <a:fillRect l="0" t="0" r="0" b="0"/>
            </a:stretch>
          </a:blipFill>
        </p:spPr>
      </p:sp>
      <p:sp>
        <p:nvSpPr>
          <p:cNvPr name="Freeform 5" id="5"/>
          <p:cNvSpPr/>
          <p:nvPr/>
        </p:nvSpPr>
        <p:spPr>
          <a:xfrm flipH="false" flipV="false" rot="0">
            <a:off x="756000" y="2845162"/>
            <a:ext cx="280240" cy="280240"/>
          </a:xfrm>
          <a:custGeom>
            <a:avLst/>
            <a:gdLst/>
            <a:ahLst/>
            <a:cxnLst/>
            <a:rect r="r" b="b" t="t" l="l"/>
            <a:pathLst>
              <a:path h="280240" w="280240">
                <a:moveTo>
                  <a:pt x="0" y="0"/>
                </a:moveTo>
                <a:lnTo>
                  <a:pt x="280240" y="0"/>
                </a:lnTo>
                <a:lnTo>
                  <a:pt x="280240" y="280240"/>
                </a:lnTo>
                <a:lnTo>
                  <a:pt x="0" y="2802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756000" y="3252966"/>
            <a:ext cx="305244" cy="305244"/>
          </a:xfrm>
          <a:custGeom>
            <a:avLst/>
            <a:gdLst/>
            <a:ahLst/>
            <a:cxnLst/>
            <a:rect r="r" b="b" t="t" l="l"/>
            <a:pathLst>
              <a:path h="305244" w="305244">
                <a:moveTo>
                  <a:pt x="0" y="0"/>
                </a:moveTo>
                <a:lnTo>
                  <a:pt x="305244" y="0"/>
                </a:lnTo>
                <a:lnTo>
                  <a:pt x="305244" y="305244"/>
                </a:lnTo>
                <a:lnTo>
                  <a:pt x="0" y="3052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756000" y="3682035"/>
            <a:ext cx="298095" cy="298843"/>
          </a:xfrm>
          <a:custGeom>
            <a:avLst/>
            <a:gdLst/>
            <a:ahLst/>
            <a:cxnLst/>
            <a:rect r="r" b="b" t="t" l="l"/>
            <a:pathLst>
              <a:path h="298843" w="298095">
                <a:moveTo>
                  <a:pt x="0" y="0"/>
                </a:moveTo>
                <a:lnTo>
                  <a:pt x="298095" y="0"/>
                </a:lnTo>
                <a:lnTo>
                  <a:pt x="298095" y="298842"/>
                </a:lnTo>
                <a:lnTo>
                  <a:pt x="0" y="29884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756000" y="756000"/>
            <a:ext cx="4258772" cy="1028568"/>
          </a:xfrm>
          <a:prstGeom prst="rect">
            <a:avLst/>
          </a:prstGeom>
        </p:spPr>
        <p:txBody>
          <a:bodyPr anchor="t" rtlCol="false" tIns="0" lIns="0" bIns="0" rIns="0">
            <a:spAutoFit/>
          </a:bodyPr>
          <a:lstStyle/>
          <a:p>
            <a:pPr algn="l" marL="0" indent="0" lvl="0">
              <a:lnSpc>
                <a:spcPts val="4079"/>
              </a:lnSpc>
            </a:pPr>
            <a:r>
              <a:rPr lang="en-US" b="true" sz="3399" spc="101">
                <a:solidFill>
                  <a:srgbClr val="FFFFFF"/>
                </a:solidFill>
                <a:latin typeface="Montserrat Classic Bold"/>
                <a:ea typeface="Montserrat Classic Bold"/>
                <a:cs typeface="Montserrat Classic Bold"/>
                <a:sym typeface="Montserrat Classic Bold"/>
              </a:rPr>
              <a:t>For inquiries, contact us.</a:t>
            </a:r>
          </a:p>
        </p:txBody>
      </p:sp>
      <p:sp>
        <p:nvSpPr>
          <p:cNvPr name="TextBox 9" id="9"/>
          <p:cNvSpPr txBox="true"/>
          <p:nvPr/>
        </p:nvSpPr>
        <p:spPr>
          <a:xfrm rot="0">
            <a:off x="1250752" y="2768962"/>
            <a:ext cx="5553248" cy="1197052"/>
          </a:xfrm>
          <a:prstGeom prst="rect">
            <a:avLst/>
          </a:prstGeom>
        </p:spPr>
        <p:txBody>
          <a:bodyPr anchor="t" rtlCol="false" tIns="0" lIns="0" bIns="0" rIns="0">
            <a:spAutoFit/>
          </a:bodyPr>
          <a:lstStyle/>
          <a:p>
            <a:pPr algn="l" marL="0" indent="0" lvl="0">
              <a:lnSpc>
                <a:spcPts val="3314"/>
              </a:lnSpc>
            </a:pPr>
            <a:r>
              <a:rPr lang="en-US" sz="2071" spc="82">
                <a:solidFill>
                  <a:srgbClr val="5CAFC0"/>
                </a:solidFill>
                <a:latin typeface="Montserrat Semi-Bold"/>
                <a:ea typeface="Montserrat Semi-Bold"/>
                <a:cs typeface="Montserrat Semi-Bold"/>
                <a:sym typeface="Montserrat Semi-Bold"/>
              </a:rPr>
              <a:t>Website - </a:t>
            </a:r>
            <a:r>
              <a:rPr lang="en-US" sz="2071" spc="82" u="none">
                <a:solidFill>
                  <a:srgbClr val="5CAFC0"/>
                </a:solidFill>
                <a:latin typeface="Montserrat Semi-Bold"/>
                <a:ea typeface="Montserrat Semi-Bold"/>
                <a:cs typeface="Montserrat Semi-Bold"/>
                <a:sym typeface="Montserrat Semi-Bold"/>
              </a:rPr>
              <a:t>www.cybsinnovations.com</a:t>
            </a:r>
          </a:p>
          <a:p>
            <a:pPr algn="l" marL="0" indent="0" lvl="0">
              <a:lnSpc>
                <a:spcPts val="3314"/>
              </a:lnSpc>
            </a:pPr>
            <a:r>
              <a:rPr lang="en-US" sz="2071" spc="82" u="none">
                <a:solidFill>
                  <a:srgbClr val="5CAFC0"/>
                </a:solidFill>
                <a:latin typeface="Montserrat Semi-Bold"/>
                <a:ea typeface="Montserrat Semi-Bold"/>
                <a:cs typeface="Montserrat Semi-Bold"/>
                <a:sym typeface="Montserrat Semi-Bold"/>
              </a:rPr>
              <a:t>Email - info@cybsinnovations.com</a:t>
            </a:r>
          </a:p>
          <a:p>
            <a:pPr algn="l" marL="0" indent="0" lvl="0">
              <a:lnSpc>
                <a:spcPts val="3314"/>
              </a:lnSpc>
            </a:pPr>
            <a:r>
              <a:rPr lang="en-US" sz="2071" spc="82" u="none">
                <a:solidFill>
                  <a:srgbClr val="5CAFC0"/>
                </a:solidFill>
                <a:latin typeface="Montserrat Semi-Bold"/>
                <a:ea typeface="Montserrat Semi-Bold"/>
                <a:cs typeface="Montserrat Semi-Bold"/>
                <a:sym typeface="Montserrat Semi-Bold"/>
              </a:rPr>
              <a:t>Phone - +91 7646809755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DAGei-ZL6ao</dc:identifier>
  <dcterms:modified xsi:type="dcterms:W3CDTF">2011-08-01T06:04:30Z</dcterms:modified>
  <cp:revision>1</cp:revision>
  <dc:title>Research Proposal in Dark Green Orange Geometric Style</dc:title>
</cp:coreProperties>
</file>